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339" r:id="rId3"/>
    <p:sldId id="433" r:id="rId4"/>
    <p:sldId id="307" r:id="rId5"/>
    <p:sldId id="419" r:id="rId6"/>
    <p:sldId id="430" r:id="rId7"/>
    <p:sldId id="432" r:id="rId8"/>
    <p:sldId id="428" r:id="rId9"/>
    <p:sldId id="429" r:id="rId10"/>
    <p:sldId id="420" r:id="rId11"/>
    <p:sldId id="422" r:id="rId12"/>
    <p:sldId id="423" r:id="rId13"/>
    <p:sldId id="424" r:id="rId14"/>
    <p:sldId id="426" r:id="rId15"/>
    <p:sldId id="434" r:id="rId16"/>
    <p:sldId id="435" r:id="rId17"/>
    <p:sldId id="436" r:id="rId18"/>
    <p:sldId id="437" r:id="rId19"/>
    <p:sldId id="42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70C5"/>
    <a:srgbClr val="997AD8"/>
    <a:srgbClr val="007A37"/>
    <a:srgbClr val="008E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60"/>
  </p:normalViewPr>
  <p:slideViewPr>
    <p:cSldViewPr snapToGrid="0">
      <p:cViewPr>
        <p:scale>
          <a:sx n="76" d="100"/>
          <a:sy n="76" d="100"/>
        </p:scale>
        <p:origin x="-50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752367-5D7A-49D3-8D5E-B4D4B0FAD94E}" type="datetimeFigureOut">
              <a:rPr lang="en-US" smtClean="0"/>
              <a:t>1/11/2018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FB162F-83BF-48EF-9CA3-91D9272004CE}" type="slidenum">
              <a:rPr lang="en-US" smtClean="0"/>
              <a:t>‹#›</a:t>
            </a:fld>
            <a:endParaRPr lang="en-US" dirty="0"/>
          </a:p>
        </p:txBody>
      </p:sp>
    </p:spTree>
    <p:extLst>
      <p:ext uri="{BB962C8B-B14F-4D97-AF65-F5344CB8AC3E}">
        <p14:creationId xmlns:p14="http://schemas.microsoft.com/office/powerpoint/2010/main" val="160996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Click on the </a:t>
            </a:r>
            <a:r>
              <a:rPr lang="en-US" sz="1200" b="1" kern="1200" dirty="0">
                <a:solidFill>
                  <a:schemeClr val="tx1"/>
                </a:solidFill>
                <a:effectLst/>
                <a:latin typeface="+mn-lt"/>
                <a:ea typeface="+mn-ea"/>
                <a:cs typeface="+mn-cs"/>
              </a:rPr>
              <a:t>Team Time</a:t>
            </a:r>
            <a:r>
              <a:rPr lang="en-US" sz="1200" kern="1200" dirty="0">
                <a:solidFill>
                  <a:schemeClr val="tx1"/>
                </a:solidFill>
                <a:effectLst/>
                <a:latin typeface="+mn-lt"/>
                <a:ea typeface="+mn-ea"/>
                <a:cs typeface="+mn-cs"/>
              </a:rPr>
              <a:t> worklet on your home screen.  </a:t>
            </a:r>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2</a:t>
            </a:fld>
            <a:endParaRPr lang="en-US" dirty="0"/>
          </a:p>
        </p:txBody>
      </p:sp>
    </p:spTree>
    <p:extLst>
      <p:ext uri="{BB962C8B-B14F-4D97-AF65-F5344CB8AC3E}">
        <p14:creationId xmlns:p14="http://schemas.microsoft.com/office/powerpoint/2010/main" val="1464670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Use the Additional Information field for details relevant to the one-time payment and upload any supporting documentation required by your region. You may also add any general comments in the “enter your comment” section. Click </a:t>
            </a:r>
            <a:r>
              <a:rPr lang="en-US" sz="1200" b="1" kern="1200" dirty="0">
                <a:solidFill>
                  <a:schemeClr val="tx1"/>
                </a:solidFill>
                <a:effectLst/>
                <a:latin typeface="+mn-lt"/>
                <a:ea typeface="+mn-ea"/>
                <a:cs typeface="+mn-cs"/>
              </a:rPr>
              <a:t>Submit. </a:t>
            </a:r>
            <a:endParaRPr lang="en-US" b="1" dirty="0"/>
          </a:p>
        </p:txBody>
      </p:sp>
      <p:sp>
        <p:nvSpPr>
          <p:cNvPr id="4" name="Slide Number Placeholder 3"/>
          <p:cNvSpPr>
            <a:spLocks noGrp="1"/>
          </p:cNvSpPr>
          <p:nvPr>
            <p:ph type="sldNum" sz="quarter" idx="10"/>
          </p:nvPr>
        </p:nvSpPr>
        <p:spPr/>
        <p:txBody>
          <a:bodyPr/>
          <a:lstStyle/>
          <a:p>
            <a:fld id="{C6FB162F-83BF-48EF-9CA3-91D9272004CE}" type="slidenum">
              <a:rPr lang="en-US" smtClean="0"/>
              <a:t>14</a:t>
            </a:fld>
            <a:endParaRPr lang="en-US" dirty="0"/>
          </a:p>
        </p:txBody>
      </p:sp>
    </p:spTree>
    <p:extLst>
      <p:ext uri="{BB962C8B-B14F-4D97-AF65-F5344CB8AC3E}">
        <p14:creationId xmlns:p14="http://schemas.microsoft.com/office/powerpoint/2010/main" val="1659100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Use the Additional Information field for details relevant to the one-time payment and upload any supporting documentation required by your region. You may also add any general comments in the “enter your comment” section. Click </a:t>
            </a:r>
            <a:r>
              <a:rPr lang="en-US" sz="1200" b="1" kern="1200" dirty="0">
                <a:solidFill>
                  <a:schemeClr val="tx1"/>
                </a:solidFill>
                <a:effectLst/>
                <a:latin typeface="+mn-lt"/>
                <a:ea typeface="+mn-ea"/>
                <a:cs typeface="+mn-cs"/>
              </a:rPr>
              <a:t>Submit. </a:t>
            </a:r>
            <a:endParaRPr lang="en-US" b="1" dirty="0"/>
          </a:p>
        </p:txBody>
      </p:sp>
      <p:sp>
        <p:nvSpPr>
          <p:cNvPr id="4" name="Slide Number Placeholder 3"/>
          <p:cNvSpPr>
            <a:spLocks noGrp="1"/>
          </p:cNvSpPr>
          <p:nvPr>
            <p:ph type="sldNum" sz="quarter" idx="10"/>
          </p:nvPr>
        </p:nvSpPr>
        <p:spPr/>
        <p:txBody>
          <a:bodyPr/>
          <a:lstStyle/>
          <a:p>
            <a:fld id="{C6FB162F-83BF-48EF-9CA3-91D9272004CE}" type="slidenum">
              <a:rPr lang="en-US" smtClean="0"/>
              <a:t>15</a:t>
            </a:fld>
            <a:endParaRPr lang="en-US" dirty="0"/>
          </a:p>
        </p:txBody>
      </p:sp>
    </p:spTree>
    <p:extLst>
      <p:ext uri="{BB962C8B-B14F-4D97-AF65-F5344CB8AC3E}">
        <p14:creationId xmlns:p14="http://schemas.microsoft.com/office/powerpoint/2010/main" val="1659100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Use the Additional Information field for details relevant to the one-time payment and upload any supporting documentation required by your region. You may also add any general comments in the “enter your comment” section. Click </a:t>
            </a:r>
            <a:r>
              <a:rPr lang="en-US" sz="1200" b="1" kern="1200" dirty="0">
                <a:solidFill>
                  <a:schemeClr val="tx1"/>
                </a:solidFill>
                <a:effectLst/>
                <a:latin typeface="+mn-lt"/>
                <a:ea typeface="+mn-ea"/>
                <a:cs typeface="+mn-cs"/>
              </a:rPr>
              <a:t>Submit. </a:t>
            </a:r>
            <a:endParaRPr lang="en-US" b="1" dirty="0"/>
          </a:p>
        </p:txBody>
      </p:sp>
      <p:sp>
        <p:nvSpPr>
          <p:cNvPr id="4" name="Slide Number Placeholder 3"/>
          <p:cNvSpPr>
            <a:spLocks noGrp="1"/>
          </p:cNvSpPr>
          <p:nvPr>
            <p:ph type="sldNum" sz="quarter" idx="10"/>
          </p:nvPr>
        </p:nvSpPr>
        <p:spPr/>
        <p:txBody>
          <a:bodyPr/>
          <a:lstStyle/>
          <a:p>
            <a:fld id="{C6FB162F-83BF-48EF-9CA3-91D9272004CE}" type="slidenum">
              <a:rPr lang="en-US" smtClean="0"/>
              <a:t>16</a:t>
            </a:fld>
            <a:endParaRPr lang="en-US" dirty="0"/>
          </a:p>
        </p:txBody>
      </p:sp>
    </p:spTree>
    <p:extLst>
      <p:ext uri="{BB962C8B-B14F-4D97-AF65-F5344CB8AC3E}">
        <p14:creationId xmlns:p14="http://schemas.microsoft.com/office/powerpoint/2010/main" val="1659100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Use the Additional Information field for details relevant to the one-time payment and upload any supporting documentation required by your region. You may also add any general comments in the “enter your comment” section. Click </a:t>
            </a:r>
            <a:r>
              <a:rPr lang="en-US" sz="1200" b="1" kern="1200" dirty="0">
                <a:solidFill>
                  <a:schemeClr val="tx1"/>
                </a:solidFill>
                <a:effectLst/>
                <a:latin typeface="+mn-lt"/>
                <a:ea typeface="+mn-ea"/>
                <a:cs typeface="+mn-cs"/>
              </a:rPr>
              <a:t>Submit. </a:t>
            </a:r>
            <a:endParaRPr lang="en-US" b="1" dirty="0"/>
          </a:p>
        </p:txBody>
      </p:sp>
      <p:sp>
        <p:nvSpPr>
          <p:cNvPr id="4" name="Slide Number Placeholder 3"/>
          <p:cNvSpPr>
            <a:spLocks noGrp="1"/>
          </p:cNvSpPr>
          <p:nvPr>
            <p:ph type="sldNum" sz="quarter" idx="10"/>
          </p:nvPr>
        </p:nvSpPr>
        <p:spPr/>
        <p:txBody>
          <a:bodyPr/>
          <a:lstStyle/>
          <a:p>
            <a:fld id="{C6FB162F-83BF-48EF-9CA3-91D9272004CE}" type="slidenum">
              <a:rPr lang="en-US" smtClean="0"/>
              <a:t>17</a:t>
            </a:fld>
            <a:endParaRPr lang="en-US" dirty="0"/>
          </a:p>
        </p:txBody>
      </p:sp>
    </p:spTree>
    <p:extLst>
      <p:ext uri="{BB962C8B-B14F-4D97-AF65-F5344CB8AC3E}">
        <p14:creationId xmlns:p14="http://schemas.microsoft.com/office/powerpoint/2010/main" val="1659100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Use the Additional Information field for details relevant to the one-time payment and upload any supporting documentation required by your region. You may also add any general comments in the “enter your comment” section. Click </a:t>
            </a:r>
            <a:r>
              <a:rPr lang="en-US" sz="1200" b="1" kern="1200" dirty="0">
                <a:solidFill>
                  <a:schemeClr val="tx1"/>
                </a:solidFill>
                <a:effectLst/>
                <a:latin typeface="+mn-lt"/>
                <a:ea typeface="+mn-ea"/>
                <a:cs typeface="+mn-cs"/>
              </a:rPr>
              <a:t>Submit. </a:t>
            </a:r>
            <a:endParaRPr lang="en-US" b="1" dirty="0"/>
          </a:p>
        </p:txBody>
      </p:sp>
      <p:sp>
        <p:nvSpPr>
          <p:cNvPr id="4" name="Slide Number Placeholder 3"/>
          <p:cNvSpPr>
            <a:spLocks noGrp="1"/>
          </p:cNvSpPr>
          <p:nvPr>
            <p:ph type="sldNum" sz="quarter" idx="10"/>
          </p:nvPr>
        </p:nvSpPr>
        <p:spPr/>
        <p:txBody>
          <a:bodyPr/>
          <a:lstStyle/>
          <a:p>
            <a:fld id="{C6FB162F-83BF-48EF-9CA3-91D9272004CE}" type="slidenum">
              <a:rPr lang="en-US" smtClean="0"/>
              <a:t>18</a:t>
            </a:fld>
            <a:endParaRPr lang="en-US" dirty="0"/>
          </a:p>
        </p:txBody>
      </p:sp>
    </p:spTree>
    <p:extLst>
      <p:ext uri="{BB962C8B-B14F-4D97-AF65-F5344CB8AC3E}">
        <p14:creationId xmlns:p14="http://schemas.microsoft.com/office/powerpoint/2010/main" val="1659100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From the search bar, enter the “request one time payment” task. You can also access this task from the Employee’s profile by clicking  </a:t>
            </a:r>
            <a:r>
              <a:rPr lang="en-US" sz="1200" b="1" kern="1200" dirty="0">
                <a:solidFill>
                  <a:schemeClr val="tx1"/>
                </a:solidFill>
                <a:effectLst/>
                <a:latin typeface="+mn-lt"/>
                <a:ea typeface="+mn-ea"/>
                <a:cs typeface="+mn-cs"/>
              </a:rPr>
              <a:t>Actions</a:t>
            </a:r>
            <a:r>
              <a:rPr lang="en-US" sz="1200" kern="1200" dirty="0">
                <a:solidFill>
                  <a:schemeClr val="tx1"/>
                </a:solidFill>
                <a:effectLst/>
                <a:latin typeface="+mn-lt"/>
                <a:ea typeface="+mn-ea"/>
                <a:cs typeface="+mn-cs"/>
              </a:rPr>
              <a:t> and hovering over Compensation. Click </a:t>
            </a:r>
            <a:r>
              <a:rPr lang="en-US" sz="1200" b="1" kern="1200" dirty="0">
                <a:solidFill>
                  <a:schemeClr val="tx1"/>
                </a:solidFill>
                <a:effectLst/>
                <a:latin typeface="+mn-lt"/>
                <a:ea typeface="+mn-ea"/>
                <a:cs typeface="+mn-cs"/>
              </a:rPr>
              <a:t>Request One-Time Payment</a:t>
            </a:r>
            <a:r>
              <a:rPr lang="en-US" sz="1200" kern="1200" dirty="0">
                <a:solidFill>
                  <a:schemeClr val="tx1"/>
                </a:solidFill>
                <a:effectLst/>
                <a:latin typeface="+mn-lt"/>
                <a:ea typeface="+mn-ea"/>
                <a:cs typeface="+mn-cs"/>
              </a:rPr>
              <a:t> from the drop-down menu. </a:t>
            </a:r>
          </a:p>
        </p:txBody>
      </p:sp>
      <p:sp>
        <p:nvSpPr>
          <p:cNvPr id="4" name="Slide Number Placeholder 3"/>
          <p:cNvSpPr>
            <a:spLocks noGrp="1"/>
          </p:cNvSpPr>
          <p:nvPr>
            <p:ph type="sldNum" sz="quarter" idx="10"/>
          </p:nvPr>
        </p:nvSpPr>
        <p:spPr/>
        <p:txBody>
          <a:bodyPr/>
          <a:lstStyle/>
          <a:p>
            <a:fld id="{C6FB162F-83BF-48EF-9CA3-91D9272004CE}" type="slidenum">
              <a:rPr lang="en-US" smtClean="0"/>
              <a:t>5</a:t>
            </a:fld>
            <a:endParaRPr lang="en-US" dirty="0"/>
          </a:p>
        </p:txBody>
      </p:sp>
    </p:spTree>
    <p:extLst>
      <p:ext uri="{BB962C8B-B14F-4D97-AF65-F5344CB8AC3E}">
        <p14:creationId xmlns:p14="http://schemas.microsoft.com/office/powerpoint/2010/main" val="205678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From the search bar, enter the “request one time payment” task. You can also access this task from the Employee’s profile by clicking  </a:t>
            </a:r>
            <a:r>
              <a:rPr lang="en-US" sz="1200" b="1" kern="1200" dirty="0">
                <a:solidFill>
                  <a:schemeClr val="tx1"/>
                </a:solidFill>
                <a:effectLst/>
                <a:latin typeface="+mn-lt"/>
                <a:ea typeface="+mn-ea"/>
                <a:cs typeface="+mn-cs"/>
              </a:rPr>
              <a:t>Actions</a:t>
            </a:r>
            <a:r>
              <a:rPr lang="en-US" sz="1200" kern="1200" dirty="0">
                <a:solidFill>
                  <a:schemeClr val="tx1"/>
                </a:solidFill>
                <a:effectLst/>
                <a:latin typeface="+mn-lt"/>
                <a:ea typeface="+mn-ea"/>
                <a:cs typeface="+mn-cs"/>
              </a:rPr>
              <a:t> and hovering over Compensation. Click </a:t>
            </a:r>
            <a:r>
              <a:rPr lang="en-US" sz="1200" b="1" kern="1200" dirty="0">
                <a:solidFill>
                  <a:schemeClr val="tx1"/>
                </a:solidFill>
                <a:effectLst/>
                <a:latin typeface="+mn-lt"/>
                <a:ea typeface="+mn-ea"/>
                <a:cs typeface="+mn-cs"/>
              </a:rPr>
              <a:t>Request One-Time Payment</a:t>
            </a:r>
            <a:r>
              <a:rPr lang="en-US" sz="1200" kern="1200" dirty="0">
                <a:solidFill>
                  <a:schemeClr val="tx1"/>
                </a:solidFill>
                <a:effectLst/>
                <a:latin typeface="+mn-lt"/>
                <a:ea typeface="+mn-ea"/>
                <a:cs typeface="+mn-cs"/>
              </a:rPr>
              <a:t> from the drop-down menu. </a:t>
            </a:r>
          </a:p>
        </p:txBody>
      </p:sp>
      <p:sp>
        <p:nvSpPr>
          <p:cNvPr id="4" name="Slide Number Placeholder 3"/>
          <p:cNvSpPr>
            <a:spLocks noGrp="1"/>
          </p:cNvSpPr>
          <p:nvPr>
            <p:ph type="sldNum" sz="quarter" idx="10"/>
          </p:nvPr>
        </p:nvSpPr>
        <p:spPr/>
        <p:txBody>
          <a:bodyPr/>
          <a:lstStyle/>
          <a:p>
            <a:fld id="{C6FB162F-83BF-48EF-9CA3-91D9272004CE}" type="slidenum">
              <a:rPr lang="en-US" smtClean="0"/>
              <a:t>6</a:t>
            </a:fld>
            <a:endParaRPr lang="en-US" dirty="0"/>
          </a:p>
        </p:txBody>
      </p:sp>
    </p:spTree>
    <p:extLst>
      <p:ext uri="{BB962C8B-B14F-4D97-AF65-F5344CB8AC3E}">
        <p14:creationId xmlns:p14="http://schemas.microsoft.com/office/powerpoint/2010/main" val="916369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From the search bar, enter the “request one time payment” task. You can also access this task from the Employee’s profile by clicking  </a:t>
            </a:r>
            <a:r>
              <a:rPr lang="en-US" sz="1200" b="1" kern="1200" dirty="0">
                <a:solidFill>
                  <a:schemeClr val="tx1"/>
                </a:solidFill>
                <a:effectLst/>
                <a:latin typeface="+mn-lt"/>
                <a:ea typeface="+mn-ea"/>
                <a:cs typeface="+mn-cs"/>
              </a:rPr>
              <a:t>Actions</a:t>
            </a:r>
            <a:r>
              <a:rPr lang="en-US" sz="1200" kern="1200" dirty="0">
                <a:solidFill>
                  <a:schemeClr val="tx1"/>
                </a:solidFill>
                <a:effectLst/>
                <a:latin typeface="+mn-lt"/>
                <a:ea typeface="+mn-ea"/>
                <a:cs typeface="+mn-cs"/>
              </a:rPr>
              <a:t> and hovering over Compensation. Click </a:t>
            </a:r>
            <a:r>
              <a:rPr lang="en-US" sz="1200" b="1" kern="1200" dirty="0">
                <a:solidFill>
                  <a:schemeClr val="tx1"/>
                </a:solidFill>
                <a:effectLst/>
                <a:latin typeface="+mn-lt"/>
                <a:ea typeface="+mn-ea"/>
                <a:cs typeface="+mn-cs"/>
              </a:rPr>
              <a:t>Request One-Time Payment</a:t>
            </a:r>
            <a:r>
              <a:rPr lang="en-US" sz="1200" kern="1200" dirty="0">
                <a:solidFill>
                  <a:schemeClr val="tx1"/>
                </a:solidFill>
                <a:effectLst/>
                <a:latin typeface="+mn-lt"/>
                <a:ea typeface="+mn-ea"/>
                <a:cs typeface="+mn-cs"/>
              </a:rPr>
              <a:t> from the drop-down menu. </a:t>
            </a:r>
          </a:p>
        </p:txBody>
      </p:sp>
      <p:sp>
        <p:nvSpPr>
          <p:cNvPr id="4" name="Slide Number Placeholder 3"/>
          <p:cNvSpPr>
            <a:spLocks noGrp="1"/>
          </p:cNvSpPr>
          <p:nvPr>
            <p:ph type="sldNum" sz="quarter" idx="10"/>
          </p:nvPr>
        </p:nvSpPr>
        <p:spPr/>
        <p:txBody>
          <a:bodyPr/>
          <a:lstStyle/>
          <a:p>
            <a:fld id="{C6FB162F-83BF-48EF-9CA3-91D9272004CE}" type="slidenum">
              <a:rPr lang="en-US" smtClean="0"/>
              <a:t>7</a:t>
            </a:fld>
            <a:endParaRPr lang="en-US" dirty="0"/>
          </a:p>
        </p:txBody>
      </p:sp>
    </p:spTree>
    <p:extLst>
      <p:ext uri="{BB962C8B-B14F-4D97-AF65-F5344CB8AC3E}">
        <p14:creationId xmlns:p14="http://schemas.microsoft.com/office/powerpoint/2010/main" val="3872627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From the search bar, enter the “request one time payment” task. You can also access this task from the Employee’s profile by clicking  </a:t>
            </a:r>
            <a:r>
              <a:rPr lang="en-US" sz="1200" b="1" kern="1200" dirty="0">
                <a:solidFill>
                  <a:schemeClr val="tx1"/>
                </a:solidFill>
                <a:effectLst/>
                <a:latin typeface="+mn-lt"/>
                <a:ea typeface="+mn-ea"/>
                <a:cs typeface="+mn-cs"/>
              </a:rPr>
              <a:t>Actions</a:t>
            </a:r>
            <a:r>
              <a:rPr lang="en-US" sz="1200" kern="1200" dirty="0">
                <a:solidFill>
                  <a:schemeClr val="tx1"/>
                </a:solidFill>
                <a:effectLst/>
                <a:latin typeface="+mn-lt"/>
                <a:ea typeface="+mn-ea"/>
                <a:cs typeface="+mn-cs"/>
              </a:rPr>
              <a:t> and hovering over Compensation. Click </a:t>
            </a:r>
            <a:r>
              <a:rPr lang="en-US" sz="1200" b="1" kern="1200" dirty="0">
                <a:solidFill>
                  <a:schemeClr val="tx1"/>
                </a:solidFill>
                <a:effectLst/>
                <a:latin typeface="+mn-lt"/>
                <a:ea typeface="+mn-ea"/>
                <a:cs typeface="+mn-cs"/>
              </a:rPr>
              <a:t>Request One-Time Payment</a:t>
            </a:r>
            <a:r>
              <a:rPr lang="en-US" sz="1200" kern="1200" dirty="0">
                <a:solidFill>
                  <a:schemeClr val="tx1"/>
                </a:solidFill>
                <a:effectLst/>
                <a:latin typeface="+mn-lt"/>
                <a:ea typeface="+mn-ea"/>
                <a:cs typeface="+mn-cs"/>
              </a:rPr>
              <a:t> from the drop-down menu. </a:t>
            </a:r>
          </a:p>
        </p:txBody>
      </p:sp>
      <p:sp>
        <p:nvSpPr>
          <p:cNvPr id="4" name="Slide Number Placeholder 3"/>
          <p:cNvSpPr>
            <a:spLocks noGrp="1"/>
          </p:cNvSpPr>
          <p:nvPr>
            <p:ph type="sldNum" sz="quarter" idx="10"/>
          </p:nvPr>
        </p:nvSpPr>
        <p:spPr/>
        <p:txBody>
          <a:bodyPr/>
          <a:lstStyle/>
          <a:p>
            <a:fld id="{C6FB162F-83BF-48EF-9CA3-91D9272004CE}" type="slidenum">
              <a:rPr lang="en-US" smtClean="0"/>
              <a:t>9</a:t>
            </a:fld>
            <a:endParaRPr lang="en-US" dirty="0"/>
          </a:p>
        </p:txBody>
      </p:sp>
    </p:spTree>
    <p:extLst>
      <p:ext uri="{BB962C8B-B14F-4D97-AF65-F5344CB8AC3E}">
        <p14:creationId xmlns:p14="http://schemas.microsoft.com/office/powerpoint/2010/main" val="2049374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Enter the effective date and the employee name. Be sure to enter a date that is the </a:t>
            </a:r>
            <a:r>
              <a:rPr lang="en-US" sz="1200" b="1" kern="1200" dirty="0">
                <a:solidFill>
                  <a:schemeClr val="tx1"/>
                </a:solidFill>
                <a:effectLst/>
                <a:latin typeface="+mn-lt"/>
                <a:ea typeface="+mn-ea"/>
                <a:cs typeface="+mn-cs"/>
              </a:rPr>
              <a:t>Friday before the date checks are paid to employees.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FB162F-83BF-48EF-9CA3-91D9272004CE}" type="slidenum">
              <a:rPr lang="en-US" smtClean="0"/>
              <a:t>10</a:t>
            </a:fld>
            <a:endParaRPr lang="en-US" dirty="0"/>
          </a:p>
        </p:txBody>
      </p:sp>
    </p:spTree>
    <p:extLst>
      <p:ext uri="{BB962C8B-B14F-4D97-AF65-F5344CB8AC3E}">
        <p14:creationId xmlns:p14="http://schemas.microsoft.com/office/powerpoint/2010/main" val="461380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One-Time Payment Summary page displays. Click the </a:t>
            </a:r>
            <a:r>
              <a:rPr lang="en-US" sz="1200" b="1" kern="1200" dirty="0">
                <a:solidFill>
                  <a:schemeClr val="tx1"/>
                </a:solidFill>
                <a:effectLst/>
                <a:latin typeface="+mn-lt"/>
                <a:ea typeface="+mn-ea"/>
                <a:cs typeface="+mn-cs"/>
              </a:rPr>
              <a:t>Edit </a:t>
            </a:r>
            <a:r>
              <a:rPr lang="en-US" sz="1200" kern="1200" dirty="0">
                <a:solidFill>
                  <a:schemeClr val="tx1"/>
                </a:solidFill>
                <a:effectLst/>
                <a:latin typeface="+mn-lt"/>
                <a:ea typeface="+mn-ea"/>
                <a:cs typeface="+mn-cs"/>
              </a:rPr>
              <a:t>icon . The Effective date defaults which is the Friday prior to the check date. You may enter the Employee Visibility Date as the date the employee receives the funds on his/her paycheck. Select a reason for the one-time payment from the Reason field. Once done, click the </a:t>
            </a:r>
            <a:r>
              <a:rPr lang="en-US" sz="1200" b="1" kern="1200" dirty="0">
                <a:solidFill>
                  <a:schemeClr val="tx1"/>
                </a:solidFill>
                <a:effectLst/>
                <a:latin typeface="+mn-lt"/>
                <a:ea typeface="+mn-ea"/>
                <a:cs typeface="+mn-cs"/>
              </a:rPr>
              <a:t>Save </a:t>
            </a:r>
            <a:r>
              <a:rPr lang="en-US" sz="1200" kern="1200" dirty="0">
                <a:solidFill>
                  <a:schemeClr val="tx1"/>
                </a:solidFill>
                <a:effectLst/>
                <a:latin typeface="+mn-lt"/>
                <a:ea typeface="+mn-ea"/>
                <a:cs typeface="+mn-cs"/>
              </a:rPr>
              <a:t>icon </a:t>
            </a:r>
            <a:endParaRPr lang="en-US" dirty="0"/>
          </a:p>
        </p:txBody>
      </p:sp>
      <p:sp>
        <p:nvSpPr>
          <p:cNvPr id="4" name="Slide Number Placeholder 3"/>
          <p:cNvSpPr>
            <a:spLocks noGrp="1"/>
          </p:cNvSpPr>
          <p:nvPr>
            <p:ph type="sldNum" sz="quarter" idx="10"/>
          </p:nvPr>
        </p:nvSpPr>
        <p:spPr/>
        <p:txBody>
          <a:bodyPr/>
          <a:lstStyle/>
          <a:p>
            <a:fld id="{C6FB162F-83BF-48EF-9CA3-91D9272004CE}" type="slidenum">
              <a:rPr lang="en-US" smtClean="0"/>
              <a:t>11</a:t>
            </a:fld>
            <a:endParaRPr lang="en-US" dirty="0"/>
          </a:p>
        </p:txBody>
      </p:sp>
    </p:spTree>
    <p:extLst>
      <p:ext uri="{BB962C8B-B14F-4D97-AF65-F5344CB8AC3E}">
        <p14:creationId xmlns:p14="http://schemas.microsoft.com/office/powerpoint/2010/main" val="3035729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the summary information has been saved, enter the one-time payment details by clicking </a:t>
            </a:r>
            <a:r>
              <a:rPr lang="en-US" sz="1200" b="1" kern="1200" dirty="0">
                <a:solidFill>
                  <a:schemeClr val="tx1"/>
                </a:solidFill>
                <a:effectLst/>
                <a:latin typeface="+mn-lt"/>
                <a:ea typeface="+mn-ea"/>
                <a:cs typeface="+mn-cs"/>
              </a:rPr>
              <a:t>Add.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FB162F-83BF-48EF-9CA3-91D9272004CE}" type="slidenum">
              <a:rPr lang="en-US" smtClean="0"/>
              <a:t>12</a:t>
            </a:fld>
            <a:endParaRPr lang="en-US" dirty="0"/>
          </a:p>
        </p:txBody>
      </p:sp>
    </p:spTree>
    <p:extLst>
      <p:ext uri="{BB962C8B-B14F-4D97-AF65-F5344CB8AC3E}">
        <p14:creationId xmlns:p14="http://schemas.microsoft.com/office/powerpoint/2010/main" val="777230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Choose the One-Time Payment Plan type and enter the amount. Note that the Scheduled Payment Date is the same as the Effective Date. Remember, t</a:t>
            </a:r>
            <a:r>
              <a:rPr lang="en-US" sz="1200" b="1" kern="1200" dirty="0">
                <a:solidFill>
                  <a:schemeClr val="tx1"/>
                </a:solidFill>
                <a:effectLst/>
                <a:latin typeface="+mn-lt"/>
                <a:ea typeface="+mn-ea"/>
                <a:cs typeface="+mn-cs"/>
              </a:rPr>
              <a:t>hese dates need to be the Friday before the date checks are paid to employees.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FB162F-83BF-48EF-9CA3-91D9272004CE}" type="slidenum">
              <a:rPr lang="en-US" smtClean="0"/>
              <a:t>13</a:t>
            </a:fld>
            <a:endParaRPr lang="en-US" dirty="0"/>
          </a:p>
        </p:txBody>
      </p:sp>
    </p:spTree>
    <p:extLst>
      <p:ext uri="{BB962C8B-B14F-4D97-AF65-F5344CB8AC3E}">
        <p14:creationId xmlns:p14="http://schemas.microsoft.com/office/powerpoint/2010/main" val="6805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1/11/2018</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10">
          <a:fgClr>
            <a:schemeClr val="accent1"/>
          </a:fgClr>
          <a:bgClr>
            <a:srgbClr val="0070C5"/>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1/11/2018</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0321" y="753228"/>
            <a:ext cx="9613861" cy="1080938"/>
          </a:xfrm>
          <a:prstGeom prst="rect">
            <a:avLst/>
          </a:prstGeom>
          <a:solidFill>
            <a:schemeClr val="bg1"/>
          </a:solidFill>
        </p:spPr>
        <p:txBody>
          <a:bodyPr vert="horz" lIns="91440" tIns="45720" rIns="91440" bIns="45720" rtlCol="0" anchor="b">
            <a:normAutofit fontScale="62500" lnSpcReduction="20000"/>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6600" b="1" dirty="0">
                <a:solidFill>
                  <a:schemeClr val="tx1"/>
                </a:solidFill>
                <a:latin typeface="Times New Roman" panose="02020603050405020304" pitchFamily="18" charset="0"/>
                <a:cs typeface="Times New Roman" panose="02020603050405020304" pitchFamily="18" charset="0"/>
              </a:rPr>
              <a:t>Vacation and vacation Payout</a:t>
            </a:r>
            <a:endParaRPr lang="en-US" sz="6600" b="1" dirty="0">
              <a:solidFill>
                <a:srgbClr val="007A37"/>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7925" y="2036150"/>
            <a:ext cx="4231200" cy="4552950"/>
          </a:xfrm>
          <a:prstGeom prst="rect">
            <a:avLst/>
          </a:prstGeom>
        </p:spPr>
      </p:pic>
      <p:sp>
        <p:nvSpPr>
          <p:cNvPr id="6" name="Title 1"/>
          <p:cNvSpPr txBox="1">
            <a:spLocks/>
          </p:cNvSpPr>
          <p:nvPr/>
        </p:nvSpPr>
        <p:spPr>
          <a:xfrm>
            <a:off x="271975" y="2442327"/>
            <a:ext cx="6401188" cy="15481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dirty="0">
                <a:latin typeface="Times New Roman" panose="02020603050405020304" pitchFamily="18" charset="0"/>
                <a:cs typeface="Times New Roman" panose="02020603050405020304" pitchFamily="18" charset="0"/>
              </a:rPr>
              <a:t>Managing Vacation Requests and Payouts in Workday for Canada</a:t>
            </a:r>
          </a:p>
        </p:txBody>
      </p:sp>
      <p:sp>
        <p:nvSpPr>
          <p:cNvPr id="7" name="Title 1"/>
          <p:cNvSpPr txBox="1">
            <a:spLocks/>
          </p:cNvSpPr>
          <p:nvPr/>
        </p:nvSpPr>
        <p:spPr>
          <a:xfrm>
            <a:off x="361950" y="4700244"/>
            <a:ext cx="6801268" cy="15481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1800" cap="none" dirty="0">
                <a:latin typeface="Times New Roman" panose="02020603050405020304" pitchFamily="18" charset="0"/>
                <a:cs typeface="Times New Roman" panose="02020603050405020304" pitchFamily="18" charset="0"/>
              </a:rPr>
              <a:t>Note</a:t>
            </a:r>
            <a:r>
              <a:rPr lang="en-US" sz="1800" dirty="0">
                <a:latin typeface="Times New Roman" panose="02020603050405020304" pitchFamily="18" charset="0"/>
                <a:cs typeface="Times New Roman" panose="02020603050405020304" pitchFamily="18" charset="0"/>
              </a:rPr>
              <a:t>*</a:t>
            </a:r>
          </a:p>
          <a:p>
            <a:r>
              <a:rPr lang="en-US" sz="1800" cap="none" dirty="0">
                <a:latin typeface="Times New Roman" panose="02020603050405020304" pitchFamily="18" charset="0"/>
                <a:cs typeface="Times New Roman" panose="02020603050405020304" pitchFamily="18" charset="0"/>
              </a:rPr>
              <a:t>The screenshots contained in this training deck are in English only. Workday does have the ability to display in French based on your preference.</a:t>
            </a:r>
          </a:p>
        </p:txBody>
      </p:sp>
    </p:spTree>
    <p:extLst>
      <p:ext uri="{BB962C8B-B14F-4D97-AF65-F5344CB8AC3E}">
        <p14:creationId xmlns:p14="http://schemas.microsoft.com/office/powerpoint/2010/main" val="2251629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5" name="TextBox 4"/>
          <p:cNvSpPr txBox="1"/>
          <p:nvPr/>
        </p:nvSpPr>
        <p:spPr>
          <a:xfrm>
            <a:off x="715784" y="4823268"/>
            <a:ext cx="307362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Enter the effective date</a:t>
            </a:r>
          </a:p>
        </p:txBody>
      </p:sp>
      <p:pic>
        <p:nvPicPr>
          <p:cNvPr id="2" name="Picture 1"/>
          <p:cNvPicPr>
            <a:picLocks noChangeAspect="1"/>
          </p:cNvPicPr>
          <p:nvPr/>
        </p:nvPicPr>
        <p:blipFill>
          <a:blip r:embed="rId4"/>
          <a:stretch>
            <a:fillRect/>
          </a:stretch>
        </p:blipFill>
        <p:spPr>
          <a:xfrm>
            <a:off x="450922" y="1381334"/>
            <a:ext cx="11255364" cy="2989532"/>
          </a:xfrm>
          <a:prstGeom prst="rect">
            <a:avLst/>
          </a:prstGeom>
          <a:ln w="28575">
            <a:solidFill>
              <a:schemeClr val="bg1"/>
            </a:solidFill>
          </a:ln>
        </p:spPr>
      </p:pic>
      <p:sp>
        <p:nvSpPr>
          <p:cNvPr id="7" name="TextBox 6"/>
          <p:cNvSpPr txBox="1"/>
          <p:nvPr/>
        </p:nvSpPr>
        <p:spPr>
          <a:xfrm>
            <a:off x="4132339" y="4823268"/>
            <a:ext cx="267510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Select the employee</a:t>
            </a:r>
          </a:p>
        </p:txBody>
      </p:sp>
      <p:cxnSp>
        <p:nvCxnSpPr>
          <p:cNvPr id="10" name="Straight Arrow Connector 9"/>
          <p:cNvCxnSpPr>
            <a:cxnSpLocks/>
          </p:cNvCxnSpPr>
          <p:nvPr/>
        </p:nvCxnSpPr>
        <p:spPr>
          <a:xfrm flipH="1" flipV="1">
            <a:off x="3789405" y="3929449"/>
            <a:ext cx="1318055" cy="98854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V="1">
            <a:off x="1696995" y="3571435"/>
            <a:ext cx="12357" cy="125183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50789" y="2108886"/>
            <a:ext cx="11013293" cy="980303"/>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 xmlns:a16="http://schemas.microsoft.com/office/drawing/2014/main" id="{463E26CD-A6B9-4B7C-AB70-C40AA1450F08}"/>
              </a:ext>
            </a:extLst>
          </p:cNvPr>
          <p:cNvSpPr txBox="1"/>
          <p:nvPr/>
        </p:nvSpPr>
        <p:spPr>
          <a:xfrm>
            <a:off x="97563" y="169596"/>
            <a:ext cx="11035979" cy="1631216"/>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One-Time Payments: Request One-Time Payment for Canada Vacation</a:t>
            </a:r>
          </a:p>
          <a:p>
            <a:endParaRPr lang="en-US" dirty="0"/>
          </a:p>
          <a:p>
            <a:endParaRPr lang="en-US" dirty="0"/>
          </a:p>
        </p:txBody>
      </p:sp>
    </p:spTree>
    <p:extLst>
      <p:ext uri="{BB962C8B-B14F-4D97-AF65-F5344CB8AC3E}">
        <p14:creationId xmlns:p14="http://schemas.microsoft.com/office/powerpoint/2010/main" val="1299798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5" name="TextBox 4"/>
          <p:cNvSpPr txBox="1"/>
          <p:nvPr/>
        </p:nvSpPr>
        <p:spPr>
          <a:xfrm>
            <a:off x="244720" y="2270960"/>
            <a:ext cx="2675107" cy="3046988"/>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Effective Date defaults</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Select Vacation Dollars</a:t>
            </a:r>
          </a:p>
          <a:p>
            <a:endParaRPr lang="en-US"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2622139" y="1441483"/>
            <a:ext cx="7783654" cy="4341480"/>
          </a:xfrm>
          <a:prstGeom prst="rect">
            <a:avLst/>
          </a:prstGeom>
          <a:ln w="28575">
            <a:solidFill>
              <a:srgbClr val="002060"/>
            </a:solidFill>
          </a:ln>
        </p:spPr>
      </p:pic>
      <p:sp>
        <p:nvSpPr>
          <p:cNvPr id="10" name="TextBox 9"/>
          <p:cNvSpPr txBox="1"/>
          <p:nvPr/>
        </p:nvSpPr>
        <p:spPr>
          <a:xfrm>
            <a:off x="10490201" y="2827393"/>
            <a:ext cx="1425979" cy="1569660"/>
          </a:xfrm>
          <a:prstGeom prst="rect">
            <a:avLst/>
          </a:prstGeom>
          <a:noFill/>
        </p:spPr>
        <p:txBody>
          <a:bodyPr wrap="square" rtlCol="0">
            <a:spAutoFit/>
          </a:bodyPr>
          <a:lstStyle/>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Click to save updates</a:t>
            </a:r>
          </a:p>
        </p:txBody>
      </p:sp>
      <p:cxnSp>
        <p:nvCxnSpPr>
          <p:cNvPr id="11" name="Straight Arrow Connector 10"/>
          <p:cNvCxnSpPr>
            <a:cxnSpLocks/>
          </p:cNvCxnSpPr>
          <p:nvPr/>
        </p:nvCxnSpPr>
        <p:spPr>
          <a:xfrm>
            <a:off x="1447800" y="2925135"/>
            <a:ext cx="117433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a:off x="1938867" y="4834467"/>
            <a:ext cx="897466" cy="84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H="1" flipV="1">
            <a:off x="10301857" y="2994205"/>
            <a:ext cx="483693" cy="2908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 xmlns:a16="http://schemas.microsoft.com/office/drawing/2014/main" id="{58E4C35B-B297-44BD-9CD9-2A1682FD58B3}"/>
              </a:ext>
            </a:extLst>
          </p:cNvPr>
          <p:cNvPicPr>
            <a:picLocks noChangeAspect="1"/>
          </p:cNvPicPr>
          <p:nvPr/>
        </p:nvPicPr>
        <p:blipFill>
          <a:blip r:embed="rId5"/>
          <a:stretch>
            <a:fillRect/>
          </a:stretch>
        </p:blipFill>
        <p:spPr>
          <a:xfrm>
            <a:off x="3048513" y="4696335"/>
            <a:ext cx="2058059" cy="295465"/>
          </a:xfrm>
          <a:prstGeom prst="rect">
            <a:avLst/>
          </a:prstGeom>
        </p:spPr>
      </p:pic>
      <p:sp>
        <p:nvSpPr>
          <p:cNvPr id="14" name="TextBox 13">
            <a:extLst>
              <a:ext uri="{FF2B5EF4-FFF2-40B4-BE49-F238E27FC236}">
                <a16:creationId xmlns="" xmlns:a16="http://schemas.microsoft.com/office/drawing/2014/main" id="{939CD974-9C86-4278-A5DB-1645D419BA14}"/>
              </a:ext>
            </a:extLst>
          </p:cNvPr>
          <p:cNvSpPr txBox="1"/>
          <p:nvPr/>
        </p:nvSpPr>
        <p:spPr>
          <a:xfrm>
            <a:off x="97563" y="169596"/>
            <a:ext cx="11035979" cy="1631216"/>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One-Time Payments: Request One-Time Payment for Canada Vacation: Payment Summary</a:t>
            </a:r>
          </a:p>
          <a:p>
            <a:endParaRPr lang="en-US" dirty="0"/>
          </a:p>
          <a:p>
            <a:endParaRPr lang="en-US" dirty="0"/>
          </a:p>
        </p:txBody>
      </p:sp>
    </p:spTree>
    <p:extLst>
      <p:ext uri="{BB962C8B-B14F-4D97-AF65-F5344CB8AC3E}">
        <p14:creationId xmlns:p14="http://schemas.microsoft.com/office/powerpoint/2010/main" val="97036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3217" y="1277179"/>
            <a:ext cx="6491304" cy="5090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11" name="TextBox 10"/>
          <p:cNvSpPr txBox="1"/>
          <p:nvPr/>
        </p:nvSpPr>
        <p:spPr>
          <a:xfrm>
            <a:off x="548444" y="3949531"/>
            <a:ext cx="2675107"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Click </a:t>
            </a:r>
            <a:r>
              <a:rPr lang="en-US" sz="2400" b="1" dirty="0">
                <a:latin typeface="Times New Roman" panose="02020603050405020304" pitchFamily="18" charset="0"/>
                <a:cs typeface="Times New Roman" panose="02020603050405020304" pitchFamily="18" charset="0"/>
              </a:rPr>
              <a:t>Add </a:t>
            </a:r>
            <a:r>
              <a:rPr lang="en-US" sz="2400" dirty="0">
                <a:latin typeface="Times New Roman" panose="02020603050405020304" pitchFamily="18" charset="0"/>
                <a:cs typeface="Times New Roman" panose="02020603050405020304" pitchFamily="18" charset="0"/>
              </a:rPr>
              <a:t>to enter one-time payment details</a:t>
            </a:r>
          </a:p>
        </p:txBody>
      </p:sp>
      <p:cxnSp>
        <p:nvCxnSpPr>
          <p:cNvPr id="12" name="Straight Arrow Connector 11"/>
          <p:cNvCxnSpPr>
            <a:cxnSpLocks/>
          </p:cNvCxnSpPr>
          <p:nvPr/>
        </p:nvCxnSpPr>
        <p:spPr>
          <a:xfrm>
            <a:off x="1707401" y="4952483"/>
            <a:ext cx="1615816" cy="7257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46AF5A5D-FCF5-43A7-9E2F-695120DD2551}"/>
              </a:ext>
            </a:extLst>
          </p:cNvPr>
          <p:cNvSpPr txBox="1"/>
          <p:nvPr/>
        </p:nvSpPr>
        <p:spPr>
          <a:xfrm>
            <a:off x="97563" y="169596"/>
            <a:ext cx="11035979" cy="1631216"/>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One-Time Payments: Request One-Time Payment for Canada Vacation: Payment Summary</a:t>
            </a:r>
          </a:p>
          <a:p>
            <a:endParaRPr lang="en-US" dirty="0"/>
          </a:p>
          <a:p>
            <a:endParaRPr lang="en-US" dirty="0"/>
          </a:p>
        </p:txBody>
      </p:sp>
    </p:spTree>
    <p:extLst>
      <p:ext uri="{BB962C8B-B14F-4D97-AF65-F5344CB8AC3E}">
        <p14:creationId xmlns:p14="http://schemas.microsoft.com/office/powerpoint/2010/main" val="2972996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7832" y="1144890"/>
            <a:ext cx="6175666" cy="5479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11" name="TextBox 10"/>
          <p:cNvSpPr txBox="1"/>
          <p:nvPr/>
        </p:nvSpPr>
        <p:spPr>
          <a:xfrm>
            <a:off x="97564" y="1948301"/>
            <a:ext cx="2580420" cy="830997"/>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Choose the One-Time Payment Plan Vacation Dollars</a:t>
            </a:r>
          </a:p>
        </p:txBody>
      </p:sp>
      <p:sp>
        <p:nvSpPr>
          <p:cNvPr id="15" name="TextBox 14"/>
          <p:cNvSpPr txBox="1"/>
          <p:nvPr/>
        </p:nvSpPr>
        <p:spPr>
          <a:xfrm>
            <a:off x="97564" y="2905240"/>
            <a:ext cx="2985110" cy="830997"/>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The Scheduled Payment Date</a:t>
            </a:r>
          </a:p>
          <a:p>
            <a:r>
              <a:rPr lang="en-US" sz="1600" dirty="0">
                <a:latin typeface="Times New Roman" panose="02020603050405020304" pitchFamily="18" charset="0"/>
                <a:cs typeface="Times New Roman" panose="02020603050405020304" pitchFamily="18" charset="0"/>
              </a:rPr>
              <a:t> is the same as the</a:t>
            </a:r>
          </a:p>
          <a:p>
            <a:r>
              <a:rPr lang="en-US" sz="1600" dirty="0">
                <a:latin typeface="Times New Roman" panose="02020603050405020304" pitchFamily="18" charset="0"/>
                <a:cs typeface="Times New Roman" panose="02020603050405020304" pitchFamily="18" charset="0"/>
              </a:rPr>
              <a:t> Effective Date</a:t>
            </a:r>
          </a:p>
        </p:txBody>
      </p:sp>
      <p:sp>
        <p:nvSpPr>
          <p:cNvPr id="17" name="TextBox 16"/>
          <p:cNvSpPr txBox="1"/>
          <p:nvPr/>
        </p:nvSpPr>
        <p:spPr>
          <a:xfrm>
            <a:off x="66860" y="5257456"/>
            <a:ext cx="2988521"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Enter the amount of the</a:t>
            </a:r>
          </a:p>
          <a:p>
            <a:r>
              <a:rPr lang="en-US" sz="1600" dirty="0">
                <a:latin typeface="Times New Roman" panose="02020603050405020304" pitchFamily="18" charset="0"/>
                <a:cs typeface="Times New Roman" panose="02020603050405020304" pitchFamily="18" charset="0"/>
              </a:rPr>
              <a:t>one-time payment</a:t>
            </a:r>
          </a:p>
        </p:txBody>
      </p:sp>
      <p:cxnSp>
        <p:nvCxnSpPr>
          <p:cNvPr id="12" name="Straight Arrow Connector 11"/>
          <p:cNvCxnSpPr>
            <a:cxnSpLocks/>
          </p:cNvCxnSpPr>
          <p:nvPr/>
        </p:nvCxnSpPr>
        <p:spPr>
          <a:xfrm flipV="1">
            <a:off x="2386267" y="2590126"/>
            <a:ext cx="1148639" cy="122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a:off x="2677984" y="3239126"/>
            <a:ext cx="81984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a:off x="2790806" y="5543633"/>
            <a:ext cx="653477" cy="62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7564" y="3741829"/>
            <a:ext cx="2580420" cy="1323439"/>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Enter the coverage period for when you are paying the vacation. (for reporting purposes only, can be left blank)</a:t>
            </a:r>
          </a:p>
        </p:txBody>
      </p:sp>
      <p:cxnSp>
        <p:nvCxnSpPr>
          <p:cNvPr id="14" name="Straight Arrow Connector 13"/>
          <p:cNvCxnSpPr>
            <a:cxnSpLocks/>
          </p:cNvCxnSpPr>
          <p:nvPr/>
        </p:nvCxnSpPr>
        <p:spPr>
          <a:xfrm>
            <a:off x="2677984" y="4428118"/>
            <a:ext cx="856922" cy="172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97564" y="2905240"/>
            <a:ext cx="2580420" cy="83658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7564" y="1942709"/>
            <a:ext cx="2288703" cy="81545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7564" y="3741829"/>
            <a:ext cx="2580420" cy="151562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97564" y="5257456"/>
            <a:ext cx="2580420" cy="58477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 xmlns:a16="http://schemas.microsoft.com/office/drawing/2014/main" id="{B7AC50E0-665C-4FF3-8FF2-15B7C53F7CEA}"/>
              </a:ext>
            </a:extLst>
          </p:cNvPr>
          <p:cNvPicPr>
            <a:picLocks noChangeAspect="1"/>
          </p:cNvPicPr>
          <p:nvPr/>
        </p:nvPicPr>
        <p:blipFill>
          <a:blip r:embed="rId5"/>
          <a:stretch>
            <a:fillRect/>
          </a:stretch>
        </p:blipFill>
        <p:spPr>
          <a:xfrm>
            <a:off x="3889868" y="2539058"/>
            <a:ext cx="1228896" cy="219106"/>
          </a:xfrm>
          <a:prstGeom prst="rect">
            <a:avLst/>
          </a:prstGeom>
        </p:spPr>
      </p:pic>
      <p:sp>
        <p:nvSpPr>
          <p:cNvPr id="20" name="TextBox 19">
            <a:extLst>
              <a:ext uri="{FF2B5EF4-FFF2-40B4-BE49-F238E27FC236}">
                <a16:creationId xmlns="" xmlns:a16="http://schemas.microsoft.com/office/drawing/2014/main" id="{FBAA5150-AF22-402B-B9E4-57D0AA38F179}"/>
              </a:ext>
            </a:extLst>
          </p:cNvPr>
          <p:cNvSpPr txBox="1"/>
          <p:nvPr/>
        </p:nvSpPr>
        <p:spPr>
          <a:xfrm>
            <a:off x="97563" y="169596"/>
            <a:ext cx="11035979" cy="1631216"/>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One-Time Payments: Request One-Time Payment for Canada Vacation: Payment Details</a:t>
            </a:r>
          </a:p>
          <a:p>
            <a:endParaRPr lang="en-US" dirty="0"/>
          </a:p>
          <a:p>
            <a:endParaRPr lang="en-US" dirty="0"/>
          </a:p>
        </p:txBody>
      </p:sp>
    </p:spTree>
    <p:extLst>
      <p:ext uri="{BB962C8B-B14F-4D97-AF65-F5344CB8AC3E}">
        <p14:creationId xmlns:p14="http://schemas.microsoft.com/office/powerpoint/2010/main" val="605036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pic>
        <p:nvPicPr>
          <p:cNvPr id="3" name="Picture 2"/>
          <p:cNvPicPr>
            <a:picLocks noChangeAspect="1"/>
          </p:cNvPicPr>
          <p:nvPr/>
        </p:nvPicPr>
        <p:blipFill>
          <a:blip r:embed="rId4"/>
          <a:stretch>
            <a:fillRect/>
          </a:stretch>
        </p:blipFill>
        <p:spPr>
          <a:xfrm>
            <a:off x="2393530" y="1260819"/>
            <a:ext cx="7270975" cy="5107971"/>
          </a:xfrm>
          <a:prstGeom prst="rect">
            <a:avLst/>
          </a:prstGeom>
        </p:spPr>
      </p:pic>
      <p:sp>
        <p:nvSpPr>
          <p:cNvPr id="5" name="TextBox 4"/>
          <p:cNvSpPr txBox="1"/>
          <p:nvPr/>
        </p:nvSpPr>
        <p:spPr>
          <a:xfrm>
            <a:off x="2606388" y="1405429"/>
            <a:ext cx="3314209" cy="1200329"/>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Add any relevant information regarding the one-time payment</a:t>
            </a:r>
            <a:endParaRPr lang="en-US" sz="2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2986638" y="3551568"/>
            <a:ext cx="4111971" cy="830997"/>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Add any general information in the comments section</a:t>
            </a:r>
            <a:endParaRPr lang="en-US"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5854695" y="4967340"/>
            <a:ext cx="4111971" cy="461665"/>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Attach any relevant files</a:t>
            </a:r>
            <a:endParaRPr lang="en-US" sz="2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2799746" y="6005485"/>
            <a:ext cx="1927635" cy="461665"/>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Click </a:t>
            </a:r>
            <a:r>
              <a:rPr lang="en-US" sz="2400" b="1" dirty="0">
                <a:solidFill>
                  <a:schemeClr val="bg1"/>
                </a:solidFill>
                <a:latin typeface="Times New Roman" panose="02020603050405020304" pitchFamily="18" charset="0"/>
                <a:cs typeface="Times New Roman" panose="02020603050405020304" pitchFamily="18" charset="0"/>
              </a:rPr>
              <a:t>Submit</a:t>
            </a:r>
            <a:endParaRPr lang="en-US" sz="2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 xmlns:a16="http://schemas.microsoft.com/office/drawing/2014/main" id="{B0B03EA9-9C97-4327-BFDE-81A35EC2D300}"/>
              </a:ext>
            </a:extLst>
          </p:cNvPr>
          <p:cNvSpPr txBox="1"/>
          <p:nvPr/>
        </p:nvSpPr>
        <p:spPr>
          <a:xfrm>
            <a:off x="97563" y="169596"/>
            <a:ext cx="11035979" cy="1631216"/>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One-Time Payments: Request One-Time Payment for Canada Vacation: Payment Details</a:t>
            </a:r>
          </a:p>
          <a:p>
            <a:endParaRPr lang="en-US" dirty="0"/>
          </a:p>
          <a:p>
            <a:endParaRPr lang="en-US" dirty="0"/>
          </a:p>
        </p:txBody>
      </p:sp>
    </p:spTree>
    <p:extLst>
      <p:ext uri="{BB962C8B-B14F-4D97-AF65-F5344CB8AC3E}">
        <p14:creationId xmlns:p14="http://schemas.microsoft.com/office/powerpoint/2010/main" val="2386188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10" name="TextBox 9">
            <a:extLst>
              <a:ext uri="{FF2B5EF4-FFF2-40B4-BE49-F238E27FC236}">
                <a16:creationId xmlns="" xmlns:a16="http://schemas.microsoft.com/office/drawing/2014/main" id="{B0B03EA9-9C97-4327-BFDE-81A35EC2D300}"/>
              </a:ext>
            </a:extLst>
          </p:cNvPr>
          <p:cNvSpPr txBox="1"/>
          <p:nvPr/>
        </p:nvSpPr>
        <p:spPr>
          <a:xfrm>
            <a:off x="97563" y="169596"/>
            <a:ext cx="11035979" cy="1138773"/>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Viewing time off/vacation balances in Workday</a:t>
            </a:r>
            <a:endParaRPr lang="en-US" sz="3200" dirty="0">
              <a:latin typeface="Times New Roman" panose="02020603050405020304" pitchFamily="18" charset="0"/>
              <a:cs typeface="Times New Roman" panose="02020603050405020304" pitchFamily="18" charset="0"/>
            </a:endParaRPr>
          </a:p>
          <a:p>
            <a:endParaRPr lang="en-US" dirty="0"/>
          </a:p>
          <a:p>
            <a:endParaRPr lang="en-US" dirty="0"/>
          </a:p>
        </p:txBody>
      </p:sp>
      <p:sp>
        <p:nvSpPr>
          <p:cNvPr id="2" name="TextBox 1"/>
          <p:cNvSpPr txBox="1"/>
          <p:nvPr/>
        </p:nvSpPr>
        <p:spPr>
          <a:xfrm>
            <a:off x="701458" y="1189973"/>
            <a:ext cx="7782900" cy="369332"/>
          </a:xfrm>
          <a:prstGeom prst="rect">
            <a:avLst/>
          </a:prstGeom>
          <a:noFill/>
        </p:spPr>
        <p:txBody>
          <a:bodyPr wrap="none" rtlCol="0">
            <a:spAutoFit/>
          </a:bodyPr>
          <a:lstStyle/>
          <a:p>
            <a:r>
              <a:rPr lang="en-US" dirty="0" smtClean="0"/>
              <a:t>There are several ways to review time off balances. Below are a few.</a:t>
            </a:r>
            <a:endParaRPr lang="en-US" dirty="0"/>
          </a:p>
        </p:txBody>
      </p:sp>
      <p:sp>
        <p:nvSpPr>
          <p:cNvPr id="4" name="TextBox 3"/>
          <p:cNvSpPr txBox="1"/>
          <p:nvPr/>
        </p:nvSpPr>
        <p:spPr>
          <a:xfrm>
            <a:off x="876822" y="1941534"/>
            <a:ext cx="2028119" cy="646331"/>
          </a:xfrm>
          <a:prstGeom prst="rect">
            <a:avLst/>
          </a:prstGeom>
          <a:noFill/>
        </p:spPr>
        <p:txBody>
          <a:bodyPr wrap="none" rtlCol="0">
            <a:spAutoFit/>
          </a:bodyPr>
          <a:lstStyle/>
          <a:p>
            <a:r>
              <a:rPr lang="en-US" dirty="0" smtClean="0"/>
              <a:t>From pay results:</a:t>
            </a:r>
          </a:p>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8613" y="1758733"/>
            <a:ext cx="6296025"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3489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10" name="TextBox 9">
            <a:extLst>
              <a:ext uri="{FF2B5EF4-FFF2-40B4-BE49-F238E27FC236}">
                <a16:creationId xmlns="" xmlns:a16="http://schemas.microsoft.com/office/drawing/2014/main" id="{B0B03EA9-9C97-4327-BFDE-81A35EC2D300}"/>
              </a:ext>
            </a:extLst>
          </p:cNvPr>
          <p:cNvSpPr txBox="1"/>
          <p:nvPr/>
        </p:nvSpPr>
        <p:spPr>
          <a:xfrm>
            <a:off x="97563" y="169596"/>
            <a:ext cx="11035979" cy="1138773"/>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Viewing time off/vacation balances in Workday cont..</a:t>
            </a:r>
            <a:endParaRPr lang="en-US" sz="3200" dirty="0">
              <a:latin typeface="Times New Roman" panose="02020603050405020304" pitchFamily="18" charset="0"/>
              <a:cs typeface="Times New Roman" panose="02020603050405020304" pitchFamily="18" charset="0"/>
            </a:endParaRPr>
          </a:p>
          <a:p>
            <a:endParaRPr lang="en-US" dirty="0"/>
          </a:p>
          <a:p>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020" y="1871663"/>
            <a:ext cx="8247063"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63" y="2934456"/>
            <a:ext cx="11515204" cy="1575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5711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10" name="TextBox 9">
            <a:extLst>
              <a:ext uri="{FF2B5EF4-FFF2-40B4-BE49-F238E27FC236}">
                <a16:creationId xmlns="" xmlns:a16="http://schemas.microsoft.com/office/drawing/2014/main" id="{B0B03EA9-9C97-4327-BFDE-81A35EC2D300}"/>
              </a:ext>
            </a:extLst>
          </p:cNvPr>
          <p:cNvSpPr txBox="1"/>
          <p:nvPr/>
        </p:nvSpPr>
        <p:spPr>
          <a:xfrm>
            <a:off x="97563" y="169596"/>
            <a:ext cx="11035979" cy="1138773"/>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Viewing time off/vacation balances in Workday cont..</a:t>
            </a:r>
            <a:endParaRPr lang="en-US" sz="3200" dirty="0">
              <a:latin typeface="Times New Roman" panose="02020603050405020304" pitchFamily="18" charset="0"/>
              <a:cs typeface="Times New Roman" panose="02020603050405020304" pitchFamily="18" charset="0"/>
            </a:endParaRPr>
          </a:p>
          <a:p>
            <a:endParaRPr lang="en-US" dirty="0"/>
          </a:p>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522" y="1839305"/>
            <a:ext cx="2505075"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3510" y="3025791"/>
            <a:ext cx="7840032" cy="2889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519814" y="1202499"/>
            <a:ext cx="4672208" cy="1200329"/>
          </a:xfrm>
          <a:prstGeom prst="rect">
            <a:avLst/>
          </a:prstGeom>
          <a:noFill/>
        </p:spPr>
        <p:txBody>
          <a:bodyPr wrap="square" rtlCol="0">
            <a:spAutoFit/>
          </a:bodyPr>
          <a:lstStyle/>
          <a:p>
            <a:r>
              <a:rPr lang="en-US" dirty="0" smtClean="0"/>
              <a:t>The second way to view the balances is from the actual printed paystub. </a:t>
            </a:r>
          </a:p>
          <a:p>
            <a:endParaRPr lang="en-US" dirty="0" smtClean="0"/>
          </a:p>
          <a:p>
            <a:endParaRPr lang="en-US" dirty="0"/>
          </a:p>
        </p:txBody>
      </p:sp>
    </p:spTree>
    <p:extLst>
      <p:ext uri="{BB962C8B-B14F-4D97-AF65-F5344CB8AC3E}">
        <p14:creationId xmlns:p14="http://schemas.microsoft.com/office/powerpoint/2010/main" val="3500110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10" name="TextBox 9">
            <a:extLst>
              <a:ext uri="{FF2B5EF4-FFF2-40B4-BE49-F238E27FC236}">
                <a16:creationId xmlns="" xmlns:a16="http://schemas.microsoft.com/office/drawing/2014/main" id="{B0B03EA9-9C97-4327-BFDE-81A35EC2D300}"/>
              </a:ext>
            </a:extLst>
          </p:cNvPr>
          <p:cNvSpPr txBox="1"/>
          <p:nvPr/>
        </p:nvSpPr>
        <p:spPr>
          <a:xfrm>
            <a:off x="97563" y="169596"/>
            <a:ext cx="11035979" cy="1138773"/>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Viewing time off/vacation balances in Workday cont..</a:t>
            </a:r>
            <a:endParaRPr lang="en-US" sz="3200" dirty="0">
              <a:latin typeface="Times New Roman" panose="02020603050405020304" pitchFamily="18" charset="0"/>
              <a:cs typeface="Times New Roman" panose="02020603050405020304" pitchFamily="18" charset="0"/>
            </a:endParaRPr>
          </a:p>
          <a:p>
            <a:endParaRPr lang="en-US" dirty="0"/>
          </a:p>
          <a:p>
            <a:endParaRPr lang="en-US" dirty="0"/>
          </a:p>
        </p:txBody>
      </p:sp>
      <p:sp>
        <p:nvSpPr>
          <p:cNvPr id="2" name="TextBox 1"/>
          <p:cNvSpPr txBox="1"/>
          <p:nvPr/>
        </p:nvSpPr>
        <p:spPr>
          <a:xfrm>
            <a:off x="3519814" y="1202499"/>
            <a:ext cx="4672208" cy="1477328"/>
          </a:xfrm>
          <a:prstGeom prst="rect">
            <a:avLst/>
          </a:prstGeom>
          <a:noFill/>
        </p:spPr>
        <p:txBody>
          <a:bodyPr wrap="square" rtlCol="0">
            <a:spAutoFit/>
          </a:bodyPr>
          <a:lstStyle/>
          <a:p>
            <a:r>
              <a:rPr lang="en-US" dirty="0" smtClean="0"/>
              <a:t>The printed paystub will appear in your W drive. The balances are at the bottom of the paystub.</a:t>
            </a:r>
          </a:p>
          <a:p>
            <a:endParaRPr lang="en-US" dirty="0" smtClean="0"/>
          </a:p>
          <a:p>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243" y="2679827"/>
            <a:ext cx="2486025"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1068" y="2679827"/>
            <a:ext cx="7466013"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4374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12" name="TextBox 11"/>
          <p:cNvSpPr txBox="1"/>
          <p:nvPr/>
        </p:nvSpPr>
        <p:spPr>
          <a:xfrm>
            <a:off x="79979" y="1004591"/>
            <a:ext cx="6131351" cy="1569660"/>
          </a:xfrm>
          <a:prstGeom prst="rect">
            <a:avLst/>
          </a:prstGeom>
          <a:noFill/>
        </p:spPr>
        <p:txBody>
          <a:bodyPr wrap="square" rtlCol="0">
            <a:spAutoFit/>
          </a:bodyPr>
          <a:lstStyle/>
          <a:p>
            <a:r>
              <a:rPr lang="en-US" sz="2400" u="sng" dirty="0">
                <a:latin typeface="Times New Roman" panose="02020603050405020304" pitchFamily="18" charset="0"/>
                <a:cs typeface="Times New Roman" panose="02020603050405020304" pitchFamily="18" charset="0"/>
              </a:rPr>
              <a:t>Job Aids Currently Available in the Learning Worklet: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Request Compensation Change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Process One-Time Payment Job Aid</a:t>
            </a:r>
          </a:p>
        </p:txBody>
      </p:sp>
      <p:sp>
        <p:nvSpPr>
          <p:cNvPr id="14" name="TextBox 13"/>
          <p:cNvSpPr txBox="1"/>
          <p:nvPr/>
        </p:nvSpPr>
        <p:spPr>
          <a:xfrm>
            <a:off x="57150" y="102444"/>
            <a:ext cx="8878824" cy="584775"/>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Resources</a:t>
            </a:r>
            <a:endParaRPr lang="en-US" u="sng"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165" y="2574251"/>
            <a:ext cx="6155818" cy="3632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5655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8530870" cy="1138773"/>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Vacation</a:t>
            </a:r>
          </a:p>
          <a:p>
            <a:endParaRPr lang="en-US" dirty="0"/>
          </a:p>
          <a:p>
            <a:endParaRPr lang="en-US" dirty="0"/>
          </a:p>
        </p:txBody>
      </p:sp>
      <p:sp>
        <p:nvSpPr>
          <p:cNvPr id="11" name="TextBox 10"/>
          <p:cNvSpPr txBox="1"/>
          <p:nvPr/>
        </p:nvSpPr>
        <p:spPr>
          <a:xfrm>
            <a:off x="97563" y="685278"/>
            <a:ext cx="7175433" cy="489364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There are three ways to enter an employees vacation time/dollars in Canada:</a:t>
            </a:r>
          </a:p>
          <a:p>
            <a:endParaRPr lang="en-US" sz="2400"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2400" dirty="0">
                <a:latin typeface="Times New Roman" panose="02020603050405020304" pitchFamily="18" charset="0"/>
                <a:cs typeface="Times New Roman" panose="02020603050405020304" pitchFamily="18" charset="0"/>
              </a:rPr>
              <a:t>The employee can request paid vacation hours through time off and they will be paid for them, decrementing their vacation hours and dollars balances</a:t>
            </a:r>
          </a:p>
          <a:p>
            <a:pPr marL="514350" indent="-514350">
              <a:buFont typeface="+mj-lt"/>
              <a:buAutoNum type="arabicPeriod"/>
            </a:pPr>
            <a:r>
              <a:rPr lang="en-US" sz="2400" dirty="0">
                <a:latin typeface="Times New Roman" panose="02020603050405020304" pitchFamily="18" charset="0"/>
                <a:cs typeface="Times New Roman" panose="02020603050405020304" pitchFamily="18" charset="0"/>
              </a:rPr>
              <a:t>The employee or their manager can request unpaid vacation hours for the employee, which will decrement the vacation hours balance</a:t>
            </a:r>
          </a:p>
          <a:p>
            <a:pPr marL="514350" indent="-514350">
              <a:buFont typeface="+mj-lt"/>
              <a:buAutoNum type="arabicPeriod"/>
            </a:pPr>
            <a:r>
              <a:rPr lang="en-US" sz="2400" dirty="0">
                <a:latin typeface="Times New Roman" panose="02020603050405020304" pitchFamily="18" charset="0"/>
                <a:cs typeface="Times New Roman" panose="02020603050405020304" pitchFamily="18" charset="0"/>
              </a:rPr>
              <a:t>The employee can ask for a one time payment that will pay them vacation dollars, which will decrement their vacation dollar balance and not affect hours</a:t>
            </a:r>
          </a:p>
        </p:txBody>
      </p:sp>
      <p:pic>
        <p:nvPicPr>
          <p:cNvPr id="4" name="Picture 3">
            <a:extLst>
              <a:ext uri="{FF2B5EF4-FFF2-40B4-BE49-F238E27FC236}">
                <a16:creationId xmlns="" xmlns:a16="http://schemas.microsoft.com/office/drawing/2014/main" id="{B11DFC05-7A67-4897-BC8A-87983CCEBF60}"/>
              </a:ext>
            </a:extLst>
          </p:cNvPr>
          <p:cNvPicPr>
            <a:picLocks noChangeAspect="1"/>
          </p:cNvPicPr>
          <p:nvPr/>
        </p:nvPicPr>
        <p:blipFill>
          <a:blip r:embed="rId4"/>
          <a:stretch>
            <a:fillRect/>
          </a:stretch>
        </p:blipFill>
        <p:spPr>
          <a:xfrm>
            <a:off x="7389627" y="1517018"/>
            <a:ext cx="4502077" cy="2521163"/>
          </a:xfrm>
          <a:prstGeom prst="rect">
            <a:avLst/>
          </a:prstGeom>
        </p:spPr>
      </p:pic>
    </p:spTree>
    <p:extLst>
      <p:ext uri="{BB962C8B-B14F-4D97-AF65-F5344CB8AC3E}">
        <p14:creationId xmlns:p14="http://schemas.microsoft.com/office/powerpoint/2010/main" val="3321191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11" name="TextBox 10"/>
          <p:cNvSpPr txBox="1"/>
          <p:nvPr/>
        </p:nvSpPr>
        <p:spPr>
          <a:xfrm>
            <a:off x="962173" y="1216278"/>
            <a:ext cx="10320117" cy="4062651"/>
          </a:xfrm>
          <a:prstGeom prst="rect">
            <a:avLst/>
          </a:prstGeom>
          <a:noFill/>
        </p:spPr>
        <p:txBody>
          <a:bodyPr wrap="square" rtlCol="0">
            <a:spAutoFit/>
          </a:bodyPr>
          <a:lstStyle/>
          <a:p>
            <a:pPr algn="ctr"/>
            <a:r>
              <a:rPr lang="en-US" sz="4800" u="sng" dirty="0">
                <a:latin typeface="Times New Roman" panose="02020603050405020304" pitchFamily="18" charset="0"/>
                <a:cs typeface="Times New Roman" panose="02020603050405020304" pitchFamily="18" charset="0"/>
              </a:rPr>
              <a:t>Note: This Job Aid is specifically for vacation requests and payouts for Canada;  for other types of time offs and one time payments, please refer to those specific job aids</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6556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11" name="TextBox 10"/>
          <p:cNvSpPr txBox="1"/>
          <p:nvPr/>
        </p:nvSpPr>
        <p:spPr>
          <a:xfrm>
            <a:off x="1398271" y="1821189"/>
            <a:ext cx="7654289" cy="2585323"/>
          </a:xfrm>
          <a:prstGeom prst="rect">
            <a:avLst/>
          </a:prstGeom>
          <a:noFill/>
        </p:spPr>
        <p:txBody>
          <a:bodyPr wrap="square" rtlCol="0">
            <a:spAutoFit/>
          </a:bodyPr>
          <a:lstStyle/>
          <a:p>
            <a:pPr algn="ctr"/>
            <a:r>
              <a:rPr lang="en-US" sz="4800" u="sng" dirty="0">
                <a:latin typeface="Times New Roman" panose="02020603050405020304" pitchFamily="18" charset="0"/>
                <a:cs typeface="Times New Roman" panose="02020603050405020304" pitchFamily="18" charset="0"/>
              </a:rPr>
              <a:t>Entering Time Off Hours Through Time Off (Paid and Unpaid)</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7493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8530870" cy="113877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Request Time Off: Enter Time Off</a:t>
            </a:r>
          </a:p>
          <a:p>
            <a:endParaRPr lang="en-US" dirty="0"/>
          </a:p>
          <a:p>
            <a:endParaRPr lang="en-US" dirty="0"/>
          </a:p>
        </p:txBody>
      </p:sp>
      <p:pic>
        <p:nvPicPr>
          <p:cNvPr id="2" name="Picture 1">
            <a:extLst>
              <a:ext uri="{FF2B5EF4-FFF2-40B4-BE49-F238E27FC236}">
                <a16:creationId xmlns="" xmlns:a16="http://schemas.microsoft.com/office/drawing/2014/main" id="{D4F56E1A-6273-4B94-AAFB-34EDF0C141D3}"/>
              </a:ext>
            </a:extLst>
          </p:cNvPr>
          <p:cNvPicPr>
            <a:picLocks noChangeAspect="1"/>
          </p:cNvPicPr>
          <p:nvPr/>
        </p:nvPicPr>
        <p:blipFill>
          <a:blip r:embed="rId4"/>
          <a:stretch>
            <a:fillRect/>
          </a:stretch>
        </p:blipFill>
        <p:spPr>
          <a:xfrm>
            <a:off x="2082018" y="707304"/>
            <a:ext cx="7005711" cy="5712756"/>
          </a:xfrm>
          <a:prstGeom prst="rect">
            <a:avLst/>
          </a:prstGeom>
        </p:spPr>
      </p:pic>
    </p:spTree>
    <p:extLst>
      <p:ext uri="{BB962C8B-B14F-4D97-AF65-F5344CB8AC3E}">
        <p14:creationId xmlns:p14="http://schemas.microsoft.com/office/powerpoint/2010/main" val="1308992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8530870" cy="113877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Request Time Off: Enter Time Off</a:t>
            </a:r>
          </a:p>
          <a:p>
            <a:endParaRPr lang="en-US" dirty="0"/>
          </a:p>
          <a:p>
            <a:endParaRPr lang="en-US" dirty="0"/>
          </a:p>
        </p:txBody>
      </p:sp>
      <p:pic>
        <p:nvPicPr>
          <p:cNvPr id="3" name="Picture 2">
            <a:extLst>
              <a:ext uri="{FF2B5EF4-FFF2-40B4-BE49-F238E27FC236}">
                <a16:creationId xmlns="" xmlns:a16="http://schemas.microsoft.com/office/drawing/2014/main" id="{8DC2848F-19DB-4F8D-BECE-4351415B8A7A}"/>
              </a:ext>
            </a:extLst>
          </p:cNvPr>
          <p:cNvPicPr>
            <a:picLocks noChangeAspect="1"/>
          </p:cNvPicPr>
          <p:nvPr/>
        </p:nvPicPr>
        <p:blipFill>
          <a:blip r:embed="rId4"/>
          <a:stretch>
            <a:fillRect/>
          </a:stretch>
        </p:blipFill>
        <p:spPr>
          <a:xfrm>
            <a:off x="1163866" y="801858"/>
            <a:ext cx="10477618" cy="5613010"/>
          </a:xfrm>
          <a:prstGeom prst="rect">
            <a:avLst/>
          </a:prstGeom>
        </p:spPr>
      </p:pic>
    </p:spTree>
    <p:extLst>
      <p:ext uri="{BB962C8B-B14F-4D97-AF65-F5344CB8AC3E}">
        <p14:creationId xmlns:p14="http://schemas.microsoft.com/office/powerpoint/2010/main" val="1987238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4" y="169596"/>
            <a:ext cx="8530870" cy="113877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Request Time Off: Enter Time Off</a:t>
            </a:r>
          </a:p>
          <a:p>
            <a:endParaRPr lang="en-US" dirty="0"/>
          </a:p>
          <a:p>
            <a:endParaRPr lang="en-US" dirty="0"/>
          </a:p>
        </p:txBody>
      </p:sp>
      <p:pic>
        <p:nvPicPr>
          <p:cNvPr id="2" name="Picture 1">
            <a:extLst>
              <a:ext uri="{FF2B5EF4-FFF2-40B4-BE49-F238E27FC236}">
                <a16:creationId xmlns="" xmlns:a16="http://schemas.microsoft.com/office/drawing/2014/main" id="{53FBB44F-87DA-440A-978B-FEF3C078F2D2}"/>
              </a:ext>
            </a:extLst>
          </p:cNvPr>
          <p:cNvPicPr>
            <a:picLocks noChangeAspect="1"/>
          </p:cNvPicPr>
          <p:nvPr/>
        </p:nvPicPr>
        <p:blipFill>
          <a:blip r:embed="rId4"/>
          <a:stretch>
            <a:fillRect/>
          </a:stretch>
        </p:blipFill>
        <p:spPr>
          <a:xfrm>
            <a:off x="1294228" y="663791"/>
            <a:ext cx="8736037" cy="5956974"/>
          </a:xfrm>
          <a:prstGeom prst="rect">
            <a:avLst/>
          </a:prstGeom>
        </p:spPr>
      </p:pic>
      <p:pic>
        <p:nvPicPr>
          <p:cNvPr id="4" name="Picture 3">
            <a:extLst>
              <a:ext uri="{FF2B5EF4-FFF2-40B4-BE49-F238E27FC236}">
                <a16:creationId xmlns="" xmlns:a16="http://schemas.microsoft.com/office/drawing/2014/main" id="{85D3E6B2-CE63-4DBE-A322-C588B9D58960}"/>
              </a:ext>
            </a:extLst>
          </p:cNvPr>
          <p:cNvPicPr>
            <a:picLocks noChangeAspect="1"/>
          </p:cNvPicPr>
          <p:nvPr/>
        </p:nvPicPr>
        <p:blipFill>
          <a:blip r:embed="rId5"/>
          <a:stretch>
            <a:fillRect/>
          </a:stretch>
        </p:blipFill>
        <p:spPr>
          <a:xfrm>
            <a:off x="1484754" y="1929174"/>
            <a:ext cx="2310922" cy="2305202"/>
          </a:xfrm>
          <a:prstGeom prst="rect">
            <a:avLst/>
          </a:prstGeom>
        </p:spPr>
      </p:pic>
      <p:sp>
        <p:nvSpPr>
          <p:cNvPr id="5" name="TextBox 4">
            <a:extLst>
              <a:ext uri="{FF2B5EF4-FFF2-40B4-BE49-F238E27FC236}">
                <a16:creationId xmlns="" xmlns:a16="http://schemas.microsoft.com/office/drawing/2014/main" id="{1EF106FD-BD90-4909-83B9-C3D0C3FC0342}"/>
              </a:ext>
            </a:extLst>
          </p:cNvPr>
          <p:cNvSpPr txBox="1"/>
          <p:nvPr/>
        </p:nvSpPr>
        <p:spPr>
          <a:xfrm>
            <a:off x="4992340" y="3226779"/>
            <a:ext cx="3501087" cy="830997"/>
          </a:xfrm>
          <a:prstGeom prst="rect">
            <a:avLst/>
          </a:prstGeom>
          <a:noFill/>
        </p:spPr>
        <p:txBody>
          <a:bodyPr wrap="none" rtlCol="0">
            <a:spAutoFit/>
          </a:bodyPr>
          <a:lstStyle/>
          <a:p>
            <a:r>
              <a:rPr lang="en-US" sz="1200" dirty="0">
                <a:solidFill>
                  <a:schemeClr val="bg1"/>
                </a:solidFill>
                <a:latin typeface="Arial" panose="020B0604020202020204" pitchFamily="34" charset="0"/>
                <a:cs typeface="Arial" panose="020B0604020202020204" pitchFamily="34" charset="0"/>
              </a:rPr>
              <a:t>Note: Choose Vacation Time Off Paid to pay the </a:t>
            </a:r>
          </a:p>
          <a:p>
            <a:r>
              <a:rPr lang="en-US" sz="1200" dirty="0">
                <a:solidFill>
                  <a:schemeClr val="bg1"/>
                </a:solidFill>
                <a:latin typeface="Arial" panose="020B0604020202020204" pitchFamily="34" charset="0"/>
                <a:cs typeface="Arial" panose="020B0604020202020204" pitchFamily="34" charset="0"/>
              </a:rPr>
              <a:t>Vacation hours on the </a:t>
            </a:r>
            <a:r>
              <a:rPr lang="en-US" sz="1200" dirty="0" err="1">
                <a:solidFill>
                  <a:schemeClr val="bg1"/>
                </a:solidFill>
                <a:latin typeface="Arial" panose="020B0604020202020204" pitchFamily="34" charset="0"/>
                <a:cs typeface="Arial" panose="020B0604020202020204" pitchFamily="34" charset="0"/>
              </a:rPr>
              <a:t>cheque</a:t>
            </a:r>
            <a:r>
              <a:rPr lang="en-US" sz="1200" dirty="0">
                <a:solidFill>
                  <a:schemeClr val="bg1"/>
                </a:solidFill>
                <a:latin typeface="Arial" panose="020B0604020202020204" pitchFamily="34" charset="0"/>
                <a:cs typeface="Arial" panose="020B0604020202020204" pitchFamily="34" charset="0"/>
              </a:rPr>
              <a:t>, and Choose </a:t>
            </a:r>
          </a:p>
          <a:p>
            <a:r>
              <a:rPr lang="en-US" sz="1200" dirty="0">
                <a:solidFill>
                  <a:schemeClr val="bg1"/>
                </a:solidFill>
                <a:latin typeface="Arial" panose="020B0604020202020204" pitchFamily="34" charset="0"/>
                <a:cs typeface="Arial" panose="020B0604020202020204" pitchFamily="34" charset="0"/>
              </a:rPr>
              <a:t>Vacation Time Off Unpaid to just report the hours</a:t>
            </a:r>
          </a:p>
          <a:p>
            <a:r>
              <a:rPr lang="en-US" sz="1200" dirty="0">
                <a:solidFill>
                  <a:schemeClr val="bg1"/>
                </a:solidFill>
                <a:latin typeface="Arial" panose="020B0604020202020204" pitchFamily="34" charset="0"/>
                <a:cs typeface="Arial" panose="020B0604020202020204" pitchFamily="34" charset="0"/>
              </a:rPr>
              <a:t>Taken without having them being paid.</a:t>
            </a:r>
          </a:p>
        </p:txBody>
      </p:sp>
      <p:sp>
        <p:nvSpPr>
          <p:cNvPr id="6" name="Arrow: Up 5">
            <a:extLst>
              <a:ext uri="{FF2B5EF4-FFF2-40B4-BE49-F238E27FC236}">
                <a16:creationId xmlns="" xmlns:a16="http://schemas.microsoft.com/office/drawing/2014/main" id="{18E9EEC7-F08B-427D-8BBB-90612F38CD4E}"/>
              </a:ext>
            </a:extLst>
          </p:cNvPr>
          <p:cNvSpPr/>
          <p:nvPr/>
        </p:nvSpPr>
        <p:spPr>
          <a:xfrm rot="16758078">
            <a:off x="3908833" y="2594470"/>
            <a:ext cx="420016" cy="162046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 xmlns:a16="http://schemas.microsoft.com/office/drawing/2014/main" id="{D4014E30-DBA1-4193-8EB9-16429D0F2749}"/>
              </a:ext>
            </a:extLst>
          </p:cNvPr>
          <p:cNvSpPr txBox="1"/>
          <p:nvPr/>
        </p:nvSpPr>
        <p:spPr>
          <a:xfrm>
            <a:off x="1280162" y="696255"/>
            <a:ext cx="8721969" cy="400110"/>
          </a:xfrm>
          <a:prstGeom prst="rect">
            <a:avLst/>
          </a:prstGeom>
          <a:solidFill>
            <a:schemeClr val="tx1"/>
          </a:solid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Enter the time off type (Vacation Time Off Paid, Vacation Time Off Unpaid) then enter the daily quantity (the number of hours per day,) and the total hours requested for all days will then display in the top right quarter. Click </a:t>
            </a:r>
            <a:r>
              <a:rPr lang="en-US" sz="1000" b="1" dirty="0">
                <a:solidFill>
                  <a:schemeClr val="bg1"/>
                </a:solidFill>
                <a:latin typeface="Arial" panose="020B0604020202020204" pitchFamily="34" charset="0"/>
                <a:cs typeface="Arial" panose="020B0604020202020204" pitchFamily="34" charset="0"/>
              </a:rPr>
              <a:t>Submit. </a:t>
            </a:r>
            <a:r>
              <a:rPr lang="en-US" sz="1000" dirty="0">
                <a:solidFill>
                  <a:schemeClr val="bg1"/>
                </a:solidFill>
                <a:latin typeface="Arial" panose="020B0604020202020204" pitchFamily="34" charset="0"/>
                <a:cs typeface="Arial" panose="020B0604020202020204" pitchFamily="34" charset="0"/>
              </a:rPr>
              <a:t>If entered by a manager, the time will automatically be approved.</a:t>
            </a:r>
          </a:p>
        </p:txBody>
      </p:sp>
      <p:sp>
        <p:nvSpPr>
          <p:cNvPr id="8" name="TextBox 7">
            <a:extLst>
              <a:ext uri="{FF2B5EF4-FFF2-40B4-BE49-F238E27FC236}">
                <a16:creationId xmlns="" xmlns:a16="http://schemas.microsoft.com/office/drawing/2014/main" id="{6EF10680-878A-4201-8E1F-2F943AEBBF38}"/>
              </a:ext>
            </a:extLst>
          </p:cNvPr>
          <p:cNvSpPr txBox="1"/>
          <p:nvPr/>
        </p:nvSpPr>
        <p:spPr>
          <a:xfrm>
            <a:off x="2382326" y="5123222"/>
            <a:ext cx="3090911" cy="1323439"/>
          </a:xfrm>
          <a:prstGeom prst="rect">
            <a:avLst/>
          </a:prstGeom>
          <a:solidFill>
            <a:schemeClr val="tx1"/>
          </a:solidFill>
        </p:spPr>
        <p:txBody>
          <a:bodyPr wrap="none" rtlCol="0">
            <a:spAutoFit/>
          </a:bodyPr>
          <a:lstStyle/>
          <a:p>
            <a:r>
              <a:rPr lang="en-US" sz="1000" u="sng" dirty="0">
                <a:solidFill>
                  <a:schemeClr val="bg1">
                    <a:lumMod val="50000"/>
                    <a:lumOff val="50000"/>
                  </a:schemeClr>
                </a:solidFill>
                <a:latin typeface="Arial" panose="020B0604020202020204" pitchFamily="34" charset="0"/>
                <a:cs typeface="Arial" panose="020B0604020202020204" pitchFamily="34" charset="0"/>
              </a:rPr>
              <a:t>Note: Approving time off in a timely manner is very </a:t>
            </a:r>
          </a:p>
          <a:p>
            <a:r>
              <a:rPr lang="en-US" sz="1000" u="sng" dirty="0">
                <a:solidFill>
                  <a:schemeClr val="bg1">
                    <a:lumMod val="50000"/>
                    <a:lumOff val="50000"/>
                  </a:schemeClr>
                </a:solidFill>
                <a:latin typeface="Arial" panose="020B0604020202020204" pitchFamily="34" charset="0"/>
                <a:cs typeface="Arial" panose="020B0604020202020204" pitchFamily="34" charset="0"/>
              </a:rPr>
              <a:t>critical. Any time off not approved before payroll is </a:t>
            </a:r>
          </a:p>
          <a:p>
            <a:r>
              <a:rPr lang="en-US" sz="1000" u="sng" dirty="0">
                <a:solidFill>
                  <a:schemeClr val="bg1">
                    <a:lumMod val="50000"/>
                    <a:lumOff val="50000"/>
                  </a:schemeClr>
                </a:solidFill>
                <a:latin typeface="Arial" panose="020B0604020202020204" pitchFamily="34" charset="0"/>
                <a:cs typeface="Arial" panose="020B0604020202020204" pitchFamily="34" charset="0"/>
              </a:rPr>
              <a:t>complete will not be paid to employees. If you </a:t>
            </a:r>
          </a:p>
          <a:p>
            <a:r>
              <a:rPr lang="en-US" sz="1000" u="sng" dirty="0">
                <a:solidFill>
                  <a:schemeClr val="bg1">
                    <a:lumMod val="50000"/>
                    <a:lumOff val="50000"/>
                  </a:schemeClr>
                </a:solidFill>
                <a:latin typeface="Arial" panose="020B0604020202020204" pitchFamily="34" charset="0"/>
                <a:cs typeface="Arial" panose="020B0604020202020204" pitchFamily="34" charset="0"/>
              </a:rPr>
              <a:t>approve it after payroll is complete, it will go on the </a:t>
            </a:r>
          </a:p>
          <a:p>
            <a:r>
              <a:rPr lang="en-US" sz="1000" u="sng" dirty="0">
                <a:solidFill>
                  <a:schemeClr val="bg1">
                    <a:lumMod val="50000"/>
                    <a:lumOff val="50000"/>
                  </a:schemeClr>
                </a:solidFill>
                <a:latin typeface="Arial" panose="020B0604020202020204" pitchFamily="34" charset="0"/>
                <a:cs typeface="Arial" panose="020B0604020202020204" pitchFamily="34" charset="0"/>
              </a:rPr>
              <a:t>Next available </a:t>
            </a:r>
            <a:r>
              <a:rPr lang="en-US" sz="1000" u="sng" dirty="0" err="1">
                <a:solidFill>
                  <a:schemeClr val="bg1">
                    <a:lumMod val="50000"/>
                    <a:lumOff val="50000"/>
                  </a:schemeClr>
                </a:solidFill>
                <a:latin typeface="Arial" panose="020B0604020202020204" pitchFamily="34" charset="0"/>
                <a:cs typeface="Arial" panose="020B0604020202020204" pitchFamily="34" charset="0"/>
              </a:rPr>
              <a:t>cheque</a:t>
            </a:r>
            <a:r>
              <a:rPr lang="en-US" sz="1000" u="sng" dirty="0">
                <a:solidFill>
                  <a:schemeClr val="bg1">
                    <a:lumMod val="50000"/>
                    <a:lumOff val="50000"/>
                  </a:schemeClr>
                </a:solidFill>
                <a:latin typeface="Arial" panose="020B0604020202020204" pitchFamily="34" charset="0"/>
                <a:cs typeface="Arial" panose="020B0604020202020204" pitchFamily="34" charset="0"/>
              </a:rPr>
              <a:t>. When payroll runs the mass</a:t>
            </a:r>
          </a:p>
          <a:p>
            <a:r>
              <a:rPr lang="en-US" sz="1000" u="sng" dirty="0">
                <a:solidFill>
                  <a:schemeClr val="bg1">
                    <a:lumMod val="50000"/>
                    <a:lumOff val="50000"/>
                  </a:schemeClr>
                </a:solidFill>
                <a:latin typeface="Arial" panose="020B0604020202020204" pitchFamily="34" charset="0"/>
                <a:cs typeface="Arial" panose="020B0604020202020204" pitchFamily="34" charset="0"/>
              </a:rPr>
              <a:t>submit/approve process, it only picks up time not </a:t>
            </a:r>
          </a:p>
          <a:p>
            <a:r>
              <a:rPr lang="en-US" sz="1000" u="sng" dirty="0">
                <a:solidFill>
                  <a:schemeClr val="bg1">
                    <a:lumMod val="50000"/>
                    <a:lumOff val="50000"/>
                  </a:schemeClr>
                </a:solidFill>
                <a:latin typeface="Arial" panose="020B0604020202020204" pitchFamily="34" charset="0"/>
                <a:cs typeface="Arial" panose="020B0604020202020204" pitchFamily="34" charset="0"/>
              </a:rPr>
              <a:t>off. There is no way for Payroll to approve time off, </a:t>
            </a:r>
          </a:p>
          <a:p>
            <a:r>
              <a:rPr lang="en-US" sz="1000" u="sng" dirty="0">
                <a:solidFill>
                  <a:schemeClr val="bg1">
                    <a:lumMod val="50000"/>
                    <a:lumOff val="50000"/>
                  </a:schemeClr>
                </a:solidFill>
                <a:latin typeface="Arial" panose="020B0604020202020204" pitchFamily="34" charset="0"/>
                <a:cs typeface="Arial" panose="020B0604020202020204" pitchFamily="34" charset="0"/>
              </a:rPr>
              <a:t>only the managers.</a:t>
            </a:r>
          </a:p>
        </p:txBody>
      </p:sp>
    </p:spTree>
    <p:extLst>
      <p:ext uri="{BB962C8B-B14F-4D97-AF65-F5344CB8AC3E}">
        <p14:creationId xmlns:p14="http://schemas.microsoft.com/office/powerpoint/2010/main" val="232673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11" name="TextBox 10"/>
          <p:cNvSpPr txBox="1"/>
          <p:nvPr/>
        </p:nvSpPr>
        <p:spPr>
          <a:xfrm>
            <a:off x="1398271" y="1821189"/>
            <a:ext cx="7654289" cy="2585323"/>
          </a:xfrm>
          <a:prstGeom prst="rect">
            <a:avLst/>
          </a:prstGeom>
          <a:noFill/>
        </p:spPr>
        <p:txBody>
          <a:bodyPr wrap="square" rtlCol="0">
            <a:spAutoFit/>
          </a:bodyPr>
          <a:lstStyle/>
          <a:p>
            <a:pPr algn="ctr"/>
            <a:r>
              <a:rPr lang="en-US" sz="4800" u="sng" dirty="0">
                <a:latin typeface="Times New Roman" panose="02020603050405020304" pitchFamily="18" charset="0"/>
                <a:cs typeface="Times New Roman" panose="02020603050405020304" pitchFamily="18" charset="0"/>
              </a:rPr>
              <a:t>Entering a Vacation Payout Through One Time Payments (No Hours)</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9183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7983" y="126310"/>
            <a:ext cx="798197" cy="858894"/>
          </a:xfrm>
          <a:prstGeom prst="rect">
            <a:avLst/>
          </a:prstGeom>
        </p:spPr>
      </p:pic>
      <p:sp>
        <p:nvSpPr>
          <p:cNvPr id="9" name="TextBox 8"/>
          <p:cNvSpPr txBox="1"/>
          <p:nvPr/>
        </p:nvSpPr>
        <p:spPr>
          <a:xfrm>
            <a:off x="97563" y="169596"/>
            <a:ext cx="11035979" cy="1631216"/>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One-Time Payments: Request One-Time Payment for Canada Vacation</a:t>
            </a:r>
          </a:p>
          <a:p>
            <a:endParaRPr lang="en-US" dirty="0"/>
          </a:p>
          <a:p>
            <a:endParaRPr lang="en-US" dirty="0"/>
          </a:p>
        </p:txBody>
      </p:sp>
      <p:pic>
        <p:nvPicPr>
          <p:cNvPr id="3" name="Picture 2"/>
          <p:cNvPicPr>
            <a:picLocks noChangeAspect="1"/>
          </p:cNvPicPr>
          <p:nvPr/>
        </p:nvPicPr>
        <p:blipFill>
          <a:blip r:embed="rId4"/>
          <a:stretch>
            <a:fillRect/>
          </a:stretch>
        </p:blipFill>
        <p:spPr>
          <a:xfrm>
            <a:off x="476708" y="1833293"/>
            <a:ext cx="10035257" cy="4502661"/>
          </a:xfrm>
          <a:prstGeom prst="rect">
            <a:avLst/>
          </a:prstGeom>
          <a:ln w="28575">
            <a:solidFill>
              <a:schemeClr val="bg1"/>
            </a:solidFill>
          </a:ln>
        </p:spPr>
      </p:pic>
      <p:sp>
        <p:nvSpPr>
          <p:cNvPr id="10" name="TextBox 9"/>
          <p:cNvSpPr txBox="1"/>
          <p:nvPr/>
        </p:nvSpPr>
        <p:spPr>
          <a:xfrm>
            <a:off x="1243060" y="1339169"/>
            <a:ext cx="1629636" cy="369332"/>
          </a:xfrm>
          <a:prstGeom prst="rect">
            <a:avLst/>
          </a:prstGeom>
          <a:noFill/>
        </p:spPr>
        <p:txBody>
          <a:bodyPr wrap="square" rtlCol="0">
            <a:spAutoFit/>
          </a:bodyPr>
          <a:lstStyle/>
          <a:p>
            <a:r>
              <a:rPr lang="en-US" dirty="0">
                <a:solidFill>
                  <a:schemeClr val="bg1"/>
                </a:solidFill>
              </a:rPr>
              <a:t>Click </a:t>
            </a:r>
            <a:r>
              <a:rPr lang="en-US" b="1" dirty="0">
                <a:solidFill>
                  <a:schemeClr val="bg1"/>
                </a:solidFill>
              </a:rPr>
              <a:t>Actions</a:t>
            </a:r>
          </a:p>
        </p:txBody>
      </p:sp>
      <p:sp>
        <p:nvSpPr>
          <p:cNvPr id="11" name="TextBox 10"/>
          <p:cNvSpPr txBox="1"/>
          <p:nvPr/>
        </p:nvSpPr>
        <p:spPr>
          <a:xfrm>
            <a:off x="3737180" y="1262202"/>
            <a:ext cx="3192713" cy="369332"/>
          </a:xfrm>
          <a:prstGeom prst="rect">
            <a:avLst/>
          </a:prstGeom>
          <a:noFill/>
        </p:spPr>
        <p:txBody>
          <a:bodyPr wrap="square" rtlCol="0">
            <a:spAutoFit/>
          </a:bodyPr>
          <a:lstStyle/>
          <a:p>
            <a:r>
              <a:rPr lang="en-US" dirty="0">
                <a:solidFill>
                  <a:schemeClr val="bg1"/>
                </a:solidFill>
              </a:rPr>
              <a:t>Hover over Compensation</a:t>
            </a:r>
          </a:p>
        </p:txBody>
      </p:sp>
      <p:sp>
        <p:nvSpPr>
          <p:cNvPr id="12" name="TextBox 11"/>
          <p:cNvSpPr txBox="1"/>
          <p:nvPr/>
        </p:nvSpPr>
        <p:spPr>
          <a:xfrm>
            <a:off x="6987810" y="1276993"/>
            <a:ext cx="4145733" cy="369332"/>
          </a:xfrm>
          <a:prstGeom prst="rect">
            <a:avLst/>
          </a:prstGeom>
          <a:noFill/>
        </p:spPr>
        <p:txBody>
          <a:bodyPr wrap="square" rtlCol="0">
            <a:spAutoFit/>
          </a:bodyPr>
          <a:lstStyle/>
          <a:p>
            <a:r>
              <a:rPr lang="en-US" dirty="0">
                <a:solidFill>
                  <a:schemeClr val="bg1"/>
                </a:solidFill>
              </a:rPr>
              <a:t>Click </a:t>
            </a:r>
            <a:r>
              <a:rPr lang="en-US" b="1" dirty="0">
                <a:solidFill>
                  <a:schemeClr val="bg1"/>
                </a:solidFill>
              </a:rPr>
              <a:t>Request One-Time Payment</a:t>
            </a:r>
            <a:endParaRPr lang="en-US" sz="2800" dirty="0">
              <a:solidFill>
                <a:schemeClr val="bg1"/>
              </a:solidFill>
              <a:latin typeface="Times New Roman" panose="02020603050405020304" pitchFamily="18" charset="0"/>
              <a:cs typeface="Times New Roman" panose="02020603050405020304" pitchFamily="18" charset="0"/>
            </a:endParaRPr>
          </a:p>
        </p:txBody>
      </p:sp>
      <p:cxnSp>
        <p:nvCxnSpPr>
          <p:cNvPr id="13" name="Straight Arrow Connector 12"/>
          <p:cNvCxnSpPr>
            <a:cxnSpLocks/>
            <a:stCxn id="10" idx="3"/>
          </p:cNvCxnSpPr>
          <p:nvPr/>
        </p:nvCxnSpPr>
        <p:spPr>
          <a:xfrm>
            <a:off x="2872696" y="1523835"/>
            <a:ext cx="636623" cy="5603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flipH="1">
            <a:off x="4637904" y="1676490"/>
            <a:ext cx="41188" cy="17504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flipH="1">
            <a:off x="7315318" y="1617827"/>
            <a:ext cx="1103752" cy="20013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27118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36271</TotalTime>
  <Words>1277</Words>
  <Application>Microsoft Office PowerPoint</Application>
  <PresentationFormat>Custom</PresentationFormat>
  <Paragraphs>114</Paragraphs>
  <Slides>19</Slides>
  <Notes>14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Mesh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Nolan Wade</dc:creator>
  <cp:lastModifiedBy>Pete Robertson</cp:lastModifiedBy>
  <cp:revision>365</cp:revision>
  <dcterms:created xsi:type="dcterms:W3CDTF">2017-02-26T15:04:09Z</dcterms:created>
  <dcterms:modified xsi:type="dcterms:W3CDTF">2018-01-11T14:55:40Z</dcterms:modified>
</cp:coreProperties>
</file>